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58" r:id="rId4"/>
  </p:sldMasterIdLst>
  <p:notesMasterIdLst>
    <p:notesMasterId r:id="rId53"/>
  </p:notesMasterIdLst>
  <p:handoutMasterIdLst>
    <p:handoutMasterId r:id="rId54"/>
  </p:handoutMasterIdLst>
  <p:sldIdLst>
    <p:sldId id="504" r:id="rId5"/>
    <p:sldId id="540" r:id="rId6"/>
    <p:sldId id="537" r:id="rId7"/>
    <p:sldId id="355" r:id="rId8"/>
    <p:sldId id="542" r:id="rId9"/>
    <p:sldId id="541" r:id="rId10"/>
    <p:sldId id="354" r:id="rId11"/>
    <p:sldId id="356" r:id="rId12"/>
    <p:sldId id="358" r:id="rId13"/>
    <p:sldId id="361" r:id="rId14"/>
    <p:sldId id="360" r:id="rId15"/>
    <p:sldId id="362" r:id="rId16"/>
    <p:sldId id="505" r:id="rId17"/>
    <p:sldId id="511" r:id="rId18"/>
    <p:sldId id="367" r:id="rId19"/>
    <p:sldId id="377" r:id="rId20"/>
    <p:sldId id="366" r:id="rId21"/>
    <p:sldId id="365" r:id="rId22"/>
    <p:sldId id="368" r:id="rId23"/>
    <p:sldId id="534" r:id="rId24"/>
    <p:sldId id="521" r:id="rId25"/>
    <p:sldId id="528" r:id="rId26"/>
    <p:sldId id="522" r:id="rId27"/>
    <p:sldId id="529" r:id="rId28"/>
    <p:sldId id="523" r:id="rId29"/>
    <p:sldId id="530" r:id="rId30"/>
    <p:sldId id="533" r:id="rId31"/>
    <p:sldId id="524" r:id="rId32"/>
    <p:sldId id="525" r:id="rId33"/>
    <p:sldId id="532" r:id="rId34"/>
    <p:sldId id="526" r:id="rId35"/>
    <p:sldId id="527" r:id="rId36"/>
    <p:sldId id="369" r:id="rId37"/>
    <p:sldId id="506" r:id="rId38"/>
    <p:sldId id="507" r:id="rId39"/>
    <p:sldId id="371" r:id="rId40"/>
    <p:sldId id="508" r:id="rId41"/>
    <p:sldId id="372" r:id="rId42"/>
    <p:sldId id="373" r:id="rId43"/>
    <p:sldId id="374" r:id="rId44"/>
    <p:sldId id="344" r:id="rId45"/>
    <p:sldId id="509" r:id="rId46"/>
    <p:sldId id="343" r:id="rId47"/>
    <p:sldId id="376" r:id="rId48"/>
    <p:sldId id="353" r:id="rId49"/>
    <p:sldId id="535" r:id="rId50"/>
    <p:sldId id="538" r:id="rId51"/>
    <p:sldId id="539" r:id="rId52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12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3E3416-FA04-957D-15E1-16A5CA630B82}" name="Harris, Julie (CDC/GHC/DGHP)" initials="HJ(" userId="S::ggt5@cdc.gov::f314a2f1-d216-401e-99c8-e30988af447c" providerId="AD"/>
  <p188:author id="{7B023D38-FFBC-E2C2-D214-7162B76BE166}" name="Quick, Linda (CDC/GHC/DGHP)" initials="Q(" userId="S::maq2@cdc.gov::0d533c83-808d-433f-96e1-46f2a324ca7d" providerId="AD"/>
  <p188:author id="{9DE8255C-0C61-67E0-2C07-B0226780954B}" name="Dicker, Richard C. (CDC/GHC/OD) (CTR)" initials="DRC((" userId="S::rcd1@cdc.gov::f8501ca0-eb9d-456d-ad4b-eecd461a8d99" providerId="AD"/>
  <p188:author id="{677E6A8E-C9A6-07BD-E1D8-448ECDAFF898}" name="Gallagher, Darby (CDC/GHC/DGHP)" initials="DG" userId="S::zss9@cdc.gov::a845a694-00ae-430c-a73d-6baae6728f3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953A"/>
    <a:srgbClr val="87E187"/>
    <a:srgbClr val="66FF66"/>
    <a:srgbClr val="005808"/>
    <a:srgbClr val="00820C"/>
    <a:srgbClr val="CC0000"/>
    <a:srgbClr val="99CCFF"/>
    <a:srgbClr val="FFCCCC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6"/>
    <p:restoredTop sz="61868" autoAdjust="0"/>
  </p:normalViewPr>
  <p:slideViewPr>
    <p:cSldViewPr snapToGrid="0">
      <p:cViewPr varScale="1">
        <p:scale>
          <a:sx n="40" d="100"/>
          <a:sy n="40" d="100"/>
        </p:scale>
        <p:origin x="1488" y="32"/>
      </p:cViewPr>
      <p:guideLst>
        <p:guide orient="horz" pos="816"/>
        <p:guide pos="12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376" y="116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presProps" Target="pres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microsoft.com/office/2018/10/relationships/authors" Target="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heme" Target="theme/theme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Vómitos</c:v>
                </c:pt>
                <c:pt idx="1">
                  <c:v>Náuseas</c:v>
                </c:pt>
                <c:pt idx="2">
                  <c:v>Dor abdominal</c:v>
                </c:pt>
                <c:pt idx="3">
                  <c:v>Febre</c:v>
                </c:pt>
                <c:pt idx="4">
                  <c:v>Diarreia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31</c:v>
                </c:pt>
                <c:pt idx="2">
                  <c:v>32</c:v>
                </c:pt>
                <c:pt idx="3">
                  <c:v>34</c:v>
                </c:pt>
                <c:pt idx="4">
                  <c:v>34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D188-4305-A025-7E456BCDD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773810240"/>
        <c:axId val="773807000"/>
      </c:barChart>
      <c:catAx>
        <c:axId val="7738102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3807000"/>
        <c:crosses val="autoZero"/>
        <c:auto val="1"/>
        <c:lblAlgn val="ctr"/>
        <c:lblOffset val="100"/>
        <c:noMultiLvlLbl val="0"/>
      </c:catAx>
      <c:valAx>
        <c:axId val="77380700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3810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1173517354491E-2"/>
          <c:y val="6.2799754195378713E-2"/>
          <c:w val="0.87410059499587012"/>
          <c:h val="0.463688750572592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Série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Sheet1!$B$2:$B$16</c:f>
              <c:strCache>
                <c:ptCount val="12"/>
                <c:pt idx="0">
                  <c:v>12h - 6h</c:v>
                </c:pt>
                <c:pt idx="1">
                  <c:v>6h - 12h</c:v>
                </c:pt>
                <c:pt idx="2">
                  <c:v>12h00 - 18h00</c:v>
                </c:pt>
                <c:pt idx="3">
                  <c:v>6pm-12am</c:v>
                </c:pt>
                <c:pt idx="4">
                  <c:v>12h - 6h</c:v>
                </c:pt>
                <c:pt idx="5">
                  <c:v>6h - 12h</c:v>
                </c:pt>
                <c:pt idx="6">
                  <c:v>12h00 - 18h00</c:v>
                </c:pt>
                <c:pt idx="7">
                  <c:v>6pm-12am</c:v>
                </c:pt>
                <c:pt idx="8">
                  <c:v>12h - 6h</c:v>
                </c:pt>
                <c:pt idx="9">
                  <c:v>6h - 12h</c:v>
                </c:pt>
                <c:pt idx="10">
                  <c:v>12h00 - 18h00</c:v>
                </c:pt>
                <c:pt idx="11">
                  <c:v>6pm-12am</c:v>
                </c:pt>
              </c:strCache>
            </c:strRef>
          </c:cat>
          <c:val>
            <c:numRef>
              <c:f>Sheet1!$C$2:$C$16</c:f>
              <c:numCache>
                <c:formatCode>General</c:formatCode>
                <c:ptCount val="1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2</c:v>
                </c:pt>
                <c:pt idx="5">
                  <c:v>7</c:v>
                </c:pt>
                <c:pt idx="6">
                  <c:v>12</c:v>
                </c:pt>
                <c:pt idx="7">
                  <c:v>9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66EF-40B7-8258-6DE12297D1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773810240"/>
        <c:axId val="773807000"/>
      </c:barChart>
      <c:catAx>
        <c:axId val="773810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3807000"/>
        <c:crosses val="autoZero"/>
        <c:auto val="1"/>
        <c:lblAlgn val="ctr"/>
        <c:lblOffset val="100"/>
        <c:noMultiLvlLbl val="0"/>
      </c:catAx>
      <c:valAx>
        <c:axId val="773807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738102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svg"/><Relationship Id="rId1" Type="http://schemas.openxmlformats.org/officeDocument/2006/relationships/image" Target="../media/image15.png"/><Relationship Id="rId4" Type="http://schemas.openxmlformats.org/officeDocument/2006/relationships/image" Target="../media/image1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0B061BD-06E6-4896-B37E-3CBDCA68C061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7156DAB-A41C-4421-B605-FF94556EB77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/>
            <a:t>Formato</a:t>
          </a:r>
        </a:p>
      </dgm:t>
    </dgm:pt>
    <dgm:pt modelId="{0C494086-73BE-403C-A5E5-7CF7200EE450}" type="parTrans" cxnId="{06D8626F-5AA2-4820-8240-923405C8D86E}">
      <dgm:prSet/>
      <dgm:spPr/>
      <dgm:t>
        <a:bodyPr/>
        <a:lstStyle/>
        <a:p>
          <a:endParaRPr lang="en-US"/>
        </a:p>
      </dgm:t>
    </dgm:pt>
    <dgm:pt modelId="{9D21DE58-E6BD-491D-B46E-FEA59090F109}" type="sibTrans" cxnId="{06D8626F-5AA2-4820-8240-923405C8D86E}">
      <dgm:prSet/>
      <dgm:spPr/>
      <dgm:t>
        <a:bodyPr/>
        <a:lstStyle/>
        <a:p>
          <a:endParaRPr lang="en-US"/>
        </a:p>
      </dgm:t>
    </dgm:pt>
    <dgm:pt modelId="{EAAB264D-3AEC-4237-82B0-4B16322E8AF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Apresentação formal (com ou sem PowerPoint)</a:t>
          </a:r>
        </a:p>
      </dgm:t>
    </dgm:pt>
    <dgm:pt modelId="{42894C06-D790-494E-B574-A0C678A0ECD8}" type="parTrans" cxnId="{6B804645-A9C0-4541-A5E1-0A93373DB5AE}">
      <dgm:prSet/>
      <dgm:spPr/>
      <dgm:t>
        <a:bodyPr/>
        <a:lstStyle/>
        <a:p>
          <a:endParaRPr lang="en-US"/>
        </a:p>
      </dgm:t>
    </dgm:pt>
    <dgm:pt modelId="{88AB6B6C-DE7E-4A09-AB90-C9EFC58CD236}" type="sibTrans" cxnId="{6B804645-A9C0-4541-A5E1-0A93373DB5AE}">
      <dgm:prSet/>
      <dgm:spPr/>
      <dgm:t>
        <a:bodyPr/>
        <a:lstStyle/>
        <a:p>
          <a:endParaRPr lang="en-US"/>
        </a:p>
      </dgm:t>
    </dgm:pt>
    <dgm:pt modelId="{FC567FEA-D057-4564-B0D0-9D6336FF2B5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/>
            <a:t>Reunião formal</a:t>
          </a:r>
        </a:p>
      </dgm:t>
    </dgm:pt>
    <dgm:pt modelId="{F30B8215-AB68-4554-B151-2E97CF70E244}" type="parTrans" cxnId="{C599A0A6-D2DA-421E-8975-623B4544FEC3}">
      <dgm:prSet/>
      <dgm:spPr/>
      <dgm:t>
        <a:bodyPr/>
        <a:lstStyle/>
        <a:p>
          <a:endParaRPr lang="en-US"/>
        </a:p>
      </dgm:t>
    </dgm:pt>
    <dgm:pt modelId="{7D084020-7D9E-4B70-A455-A8B2E7594DD2}" type="sibTrans" cxnId="{C599A0A6-D2DA-421E-8975-623B4544FEC3}">
      <dgm:prSet/>
      <dgm:spPr/>
      <dgm:t>
        <a:bodyPr/>
        <a:lstStyle/>
        <a:p>
          <a:endParaRPr lang="en-US"/>
        </a:p>
      </dgm:t>
    </dgm:pt>
    <dgm:pt modelId="{48C1237A-B745-48AD-AF85-D249F2AD17F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/>
            <a:t>Reunião informal</a:t>
          </a:r>
        </a:p>
      </dgm:t>
    </dgm:pt>
    <dgm:pt modelId="{7615415C-C369-47CE-ADB4-1EADF00B21FE}" type="parTrans" cxnId="{CFA9BF28-83B4-4FCC-B52A-DCCFDD7314D6}">
      <dgm:prSet/>
      <dgm:spPr/>
      <dgm:t>
        <a:bodyPr/>
        <a:lstStyle/>
        <a:p>
          <a:endParaRPr lang="en-US"/>
        </a:p>
      </dgm:t>
    </dgm:pt>
    <dgm:pt modelId="{9AF1F4A1-515D-4ECF-8662-299DB7C91126}" type="sibTrans" cxnId="{CFA9BF28-83B4-4FCC-B52A-DCCFDD7314D6}">
      <dgm:prSet/>
      <dgm:spPr/>
      <dgm:t>
        <a:bodyPr/>
        <a:lstStyle/>
        <a:p>
          <a:endParaRPr lang="en-US"/>
        </a:p>
      </dgm:t>
    </dgm:pt>
    <dgm:pt modelId="{F31C8A75-DC5E-4581-AA00-343AE16BF52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Apresentação de posters</a:t>
          </a:r>
        </a:p>
      </dgm:t>
    </dgm:pt>
    <dgm:pt modelId="{FA38F9FF-AE41-4096-A4CD-FE585231CFA8}" type="parTrans" cxnId="{F72B40D1-44C1-474A-A9D6-331772DDA558}">
      <dgm:prSet/>
      <dgm:spPr/>
      <dgm:t>
        <a:bodyPr/>
        <a:lstStyle/>
        <a:p>
          <a:endParaRPr lang="en-US"/>
        </a:p>
      </dgm:t>
    </dgm:pt>
    <dgm:pt modelId="{A23F3C89-5455-4943-B49B-67B30F37F593}" type="sibTrans" cxnId="{F72B40D1-44C1-474A-A9D6-331772DDA558}">
      <dgm:prSet/>
      <dgm:spPr/>
      <dgm:t>
        <a:bodyPr/>
        <a:lstStyle/>
        <a:p>
          <a:endParaRPr lang="en-US"/>
        </a:p>
      </dgm:t>
    </dgm:pt>
    <dgm:pt modelId="{E686AD16-326A-4485-8040-E58FA9AD5ADB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 err="1"/>
            <a:t>Considerações</a:t>
          </a:r>
          <a:endParaRPr lang="en-US" dirty="0"/>
        </a:p>
      </dgm:t>
    </dgm:pt>
    <dgm:pt modelId="{738D64C5-96A5-497A-A8CD-3F71FE85C991}" type="parTrans" cxnId="{6FC91D71-8F1E-4277-8849-E23E66BA4CA1}">
      <dgm:prSet/>
      <dgm:spPr/>
      <dgm:t>
        <a:bodyPr/>
        <a:lstStyle/>
        <a:p>
          <a:endParaRPr lang="en-US"/>
        </a:p>
      </dgm:t>
    </dgm:pt>
    <dgm:pt modelId="{1C9BAE7F-8F7E-476B-93CF-60144E0CF4D8}" type="sibTrans" cxnId="{6FC91D71-8F1E-4277-8849-E23E66BA4CA1}">
      <dgm:prSet/>
      <dgm:spPr/>
      <dgm:t>
        <a:bodyPr/>
        <a:lstStyle/>
        <a:p>
          <a:endParaRPr lang="en-US"/>
        </a:p>
      </dgm:t>
    </dgm:pt>
    <dgm:pt modelId="{A07E065A-51AF-4012-8167-7168621F48C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Público, </a:t>
          </a:r>
          <a:r>
            <a:rPr lang="en-US" sz="2400" dirty="0" err="1"/>
            <a:t>objetivo</a:t>
          </a:r>
          <a:endParaRPr lang="en-US" sz="2400" dirty="0"/>
        </a:p>
      </dgm:t>
    </dgm:pt>
    <dgm:pt modelId="{88E79E05-D577-4D8A-92F6-1046014A7FE3}" type="parTrans" cxnId="{92397D2B-2310-42E5-98B7-B8EC86876060}">
      <dgm:prSet/>
      <dgm:spPr/>
      <dgm:t>
        <a:bodyPr/>
        <a:lstStyle/>
        <a:p>
          <a:endParaRPr lang="en-US"/>
        </a:p>
      </dgm:t>
    </dgm:pt>
    <dgm:pt modelId="{53BB3736-BF04-4E56-808E-4A38BA74CEC0}" type="sibTrans" cxnId="{92397D2B-2310-42E5-98B7-B8EC86876060}">
      <dgm:prSet/>
      <dgm:spPr/>
      <dgm:t>
        <a:bodyPr/>
        <a:lstStyle/>
        <a:p>
          <a:endParaRPr lang="en-US"/>
        </a:p>
      </dgm:t>
    </dgm:pt>
    <dgm:pt modelId="{1B3EB5EA-3A45-4A73-AA96-7EFE2DAF9F4E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 err="1"/>
            <a:t>Praticidade</a:t>
          </a:r>
          <a:endParaRPr lang="en-US" sz="2400" dirty="0"/>
        </a:p>
      </dgm:t>
    </dgm:pt>
    <dgm:pt modelId="{328E1932-EAD4-492A-884D-22FB81C0CEB8}" type="parTrans" cxnId="{112FF215-AACC-445D-9999-959DE2C96B3F}">
      <dgm:prSet/>
      <dgm:spPr/>
      <dgm:t>
        <a:bodyPr/>
        <a:lstStyle/>
        <a:p>
          <a:endParaRPr lang="en-US"/>
        </a:p>
      </dgm:t>
    </dgm:pt>
    <dgm:pt modelId="{2A27347E-3EF8-4F5C-A5CE-4E174A615122}" type="sibTrans" cxnId="{112FF215-AACC-445D-9999-959DE2C96B3F}">
      <dgm:prSet/>
      <dgm:spPr/>
      <dgm:t>
        <a:bodyPr/>
        <a:lstStyle/>
        <a:p>
          <a:endParaRPr lang="en-US"/>
        </a:p>
      </dgm:t>
    </dgm:pt>
    <dgm:pt modelId="{7CC8D07E-EDC5-4094-BADC-566DBE09A3F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 err="1"/>
            <a:t>Expectativas</a:t>
          </a:r>
          <a:r>
            <a:rPr lang="en-US" sz="2400" dirty="0"/>
            <a:t> do(s) </a:t>
          </a:r>
          <a:r>
            <a:rPr lang="en-US" sz="2400" dirty="0" err="1"/>
            <a:t>anfitrião</a:t>
          </a:r>
          <a:r>
            <a:rPr lang="en-US" sz="2400" dirty="0"/>
            <a:t>(</a:t>
          </a:r>
          <a:r>
            <a:rPr lang="en-US" sz="2400" dirty="0" err="1"/>
            <a:t>ões</a:t>
          </a:r>
          <a:r>
            <a:rPr lang="en-US" sz="2400" dirty="0"/>
            <a:t>)</a:t>
          </a:r>
        </a:p>
      </dgm:t>
    </dgm:pt>
    <dgm:pt modelId="{EF10844F-652F-47DC-A896-6D4DFA92165E}" type="parTrans" cxnId="{03DAFDD8-1F76-4ECE-9917-A3007B56165D}">
      <dgm:prSet/>
      <dgm:spPr/>
      <dgm:t>
        <a:bodyPr/>
        <a:lstStyle/>
        <a:p>
          <a:endParaRPr lang="en-US"/>
        </a:p>
      </dgm:t>
    </dgm:pt>
    <dgm:pt modelId="{4C9DC743-70AC-4DC2-BF21-61239627A460}" type="sibTrans" cxnId="{03DAFDD8-1F76-4ECE-9917-A3007B56165D}">
      <dgm:prSet/>
      <dgm:spPr/>
      <dgm:t>
        <a:bodyPr/>
        <a:lstStyle/>
        <a:p>
          <a:endParaRPr lang="en-US"/>
        </a:p>
      </dgm:t>
    </dgm:pt>
    <dgm:pt modelId="{510B61A5-166A-4B12-B403-97FAF049E125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 err="1"/>
            <a:t>Dimensão</a:t>
          </a:r>
          <a:r>
            <a:rPr lang="en-US" sz="2400" dirty="0"/>
            <a:t> e </a:t>
          </a:r>
          <a:r>
            <a:rPr lang="en-US" sz="2400" dirty="0" err="1"/>
            <a:t>composição</a:t>
          </a:r>
          <a:r>
            <a:rPr lang="en-US" sz="2400" dirty="0"/>
            <a:t> da </a:t>
          </a:r>
          <a:r>
            <a:rPr lang="en-US" sz="2400" dirty="0" err="1"/>
            <a:t>audiência</a:t>
          </a:r>
          <a:endParaRPr lang="en-US" sz="2400" dirty="0"/>
        </a:p>
      </dgm:t>
    </dgm:pt>
    <dgm:pt modelId="{771C0A45-9074-49DE-808E-AC7E3D527849}" type="parTrans" cxnId="{658CC535-25FD-48EA-9DC1-616F949FEFC6}">
      <dgm:prSet/>
      <dgm:spPr/>
      <dgm:t>
        <a:bodyPr/>
        <a:lstStyle/>
        <a:p>
          <a:endParaRPr lang="en-US"/>
        </a:p>
      </dgm:t>
    </dgm:pt>
    <dgm:pt modelId="{B02052D5-0A0B-4095-9345-13B9997D104F}" type="sibTrans" cxnId="{658CC535-25FD-48EA-9DC1-616F949FEFC6}">
      <dgm:prSet/>
      <dgm:spPr/>
      <dgm:t>
        <a:bodyPr/>
        <a:lstStyle/>
        <a:p>
          <a:endParaRPr lang="en-US"/>
        </a:p>
      </dgm:t>
    </dgm:pt>
    <dgm:pt modelId="{EF91EC93-CB14-481B-A06C-FF8CED0E586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/>
            <a:t>A sua própria personalidade, </a:t>
          </a:r>
          <a:br>
            <a:rPr lang="en-US" sz="2400"/>
          </a:br>
          <a:r>
            <a:rPr lang="en-US" sz="2400"/>
            <a:t>capacidade, recursos</a:t>
          </a:r>
          <a:endParaRPr lang="en-US" sz="2000"/>
        </a:p>
      </dgm:t>
    </dgm:pt>
    <dgm:pt modelId="{1CE776E7-F87B-4FF1-9A13-54931B37BEAE}" type="parTrans" cxnId="{DAE1346F-4D9C-4E22-9B1C-5EF04D219BF9}">
      <dgm:prSet/>
      <dgm:spPr/>
      <dgm:t>
        <a:bodyPr/>
        <a:lstStyle/>
        <a:p>
          <a:endParaRPr lang="en-US"/>
        </a:p>
      </dgm:t>
    </dgm:pt>
    <dgm:pt modelId="{5CF438E2-496D-467D-B3C6-D09A5E1708D8}" type="sibTrans" cxnId="{DAE1346F-4D9C-4E22-9B1C-5EF04D219BF9}">
      <dgm:prSet/>
      <dgm:spPr/>
      <dgm:t>
        <a:bodyPr/>
        <a:lstStyle/>
        <a:p>
          <a:endParaRPr lang="en-US"/>
        </a:p>
      </dgm:t>
    </dgm:pt>
    <dgm:pt modelId="{536FA9F8-CF89-4863-A4E3-E8F45CB04DAC}" type="pres">
      <dgm:prSet presAssocID="{00B061BD-06E6-4896-B37E-3CBDCA68C061}" presName="root" presStyleCnt="0">
        <dgm:presLayoutVars>
          <dgm:dir/>
          <dgm:resizeHandles val="exact"/>
        </dgm:presLayoutVars>
      </dgm:prSet>
      <dgm:spPr/>
    </dgm:pt>
    <dgm:pt modelId="{307568E7-7EAB-4615-83AA-A39ADF653046}" type="pres">
      <dgm:prSet presAssocID="{57156DAB-A41C-4421-B605-FF94556EB771}" presName="compNode" presStyleCnt="0"/>
      <dgm:spPr/>
    </dgm:pt>
    <dgm:pt modelId="{14C01E75-3AE2-44A1-8103-DF005C628C5E}" type="pres">
      <dgm:prSet presAssocID="{57156DAB-A41C-4421-B605-FF94556EB771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2706A899-8B52-41ED-B1CC-DD0FF596A98E}" type="pres">
      <dgm:prSet presAssocID="{57156DAB-A41C-4421-B605-FF94556EB771}" presName="iconSpace" presStyleCnt="0"/>
      <dgm:spPr/>
    </dgm:pt>
    <dgm:pt modelId="{E8EDB77C-E5BC-40C6-B3F8-D4F215915BE2}" type="pres">
      <dgm:prSet presAssocID="{57156DAB-A41C-4421-B605-FF94556EB771}" presName="parTx" presStyleLbl="revTx" presStyleIdx="0" presStyleCnt="4">
        <dgm:presLayoutVars>
          <dgm:chMax val="0"/>
          <dgm:chPref val="0"/>
        </dgm:presLayoutVars>
      </dgm:prSet>
      <dgm:spPr/>
    </dgm:pt>
    <dgm:pt modelId="{AFDF7027-B668-43E8-9668-06E801BF6AA1}" type="pres">
      <dgm:prSet presAssocID="{57156DAB-A41C-4421-B605-FF94556EB771}" presName="txSpace" presStyleCnt="0"/>
      <dgm:spPr/>
    </dgm:pt>
    <dgm:pt modelId="{9FAF16F4-4013-4E0F-B60E-72F34D3B33C5}" type="pres">
      <dgm:prSet presAssocID="{57156DAB-A41C-4421-B605-FF94556EB771}" presName="desTx" presStyleLbl="revTx" presStyleIdx="1" presStyleCnt="4">
        <dgm:presLayoutVars/>
      </dgm:prSet>
      <dgm:spPr/>
    </dgm:pt>
    <dgm:pt modelId="{ED570B83-AD80-4EC0-A64D-1369B58F048A}" type="pres">
      <dgm:prSet presAssocID="{9D21DE58-E6BD-491D-B46E-FEA59090F109}" presName="sibTrans" presStyleCnt="0"/>
      <dgm:spPr/>
    </dgm:pt>
    <dgm:pt modelId="{AD31D369-218B-449E-A566-F67BBD30308C}" type="pres">
      <dgm:prSet presAssocID="{E686AD16-326A-4485-8040-E58FA9AD5ADB}" presName="compNode" presStyleCnt="0"/>
      <dgm:spPr/>
    </dgm:pt>
    <dgm:pt modelId="{1EC8C870-33D7-4AE5-A43C-82B0C8FA08ED}" type="pres">
      <dgm:prSet presAssocID="{E686AD16-326A-4485-8040-E58FA9AD5ADB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eatre"/>
        </a:ext>
      </dgm:extLst>
    </dgm:pt>
    <dgm:pt modelId="{83CC139B-EBC9-49FE-BC32-44B098604572}" type="pres">
      <dgm:prSet presAssocID="{E686AD16-326A-4485-8040-E58FA9AD5ADB}" presName="iconSpace" presStyleCnt="0"/>
      <dgm:spPr/>
    </dgm:pt>
    <dgm:pt modelId="{A30E6EB1-E4D9-4E2D-9991-195BB9262443}" type="pres">
      <dgm:prSet presAssocID="{E686AD16-326A-4485-8040-E58FA9AD5ADB}" presName="parTx" presStyleLbl="revTx" presStyleIdx="2" presStyleCnt="4">
        <dgm:presLayoutVars>
          <dgm:chMax val="0"/>
          <dgm:chPref val="0"/>
        </dgm:presLayoutVars>
      </dgm:prSet>
      <dgm:spPr/>
    </dgm:pt>
    <dgm:pt modelId="{6B8E78C0-2877-4F72-9F90-084DFF54C49D}" type="pres">
      <dgm:prSet presAssocID="{E686AD16-326A-4485-8040-E58FA9AD5ADB}" presName="txSpace" presStyleCnt="0"/>
      <dgm:spPr/>
    </dgm:pt>
    <dgm:pt modelId="{95CEC853-F24D-48AB-90B9-5A2226E91455}" type="pres">
      <dgm:prSet presAssocID="{E686AD16-326A-4485-8040-E58FA9AD5ADB}" presName="desTx" presStyleLbl="revTx" presStyleIdx="3" presStyleCnt="4" custScaleX="130419" custLinFactNeighborX="-720" custLinFactNeighborY="-1394">
        <dgm:presLayoutVars/>
      </dgm:prSet>
      <dgm:spPr/>
    </dgm:pt>
  </dgm:ptLst>
  <dgm:cxnLst>
    <dgm:cxn modelId="{9CE46F0F-DF74-44E4-88A2-115C5703753C}" type="presOf" srcId="{E686AD16-326A-4485-8040-E58FA9AD5ADB}" destId="{A30E6EB1-E4D9-4E2D-9991-195BB9262443}" srcOrd="0" destOrd="0" presId="urn:microsoft.com/office/officeart/2018/5/layout/CenteredIconLabelDescriptionList"/>
    <dgm:cxn modelId="{112FF215-AACC-445D-9999-959DE2C96B3F}" srcId="{E686AD16-326A-4485-8040-E58FA9AD5ADB}" destId="{1B3EB5EA-3A45-4A73-AA96-7EFE2DAF9F4E}" srcOrd="1" destOrd="0" parTransId="{328E1932-EAD4-492A-884D-22FB81C0CEB8}" sibTransId="{2A27347E-3EF8-4F5C-A5CE-4E174A615122}"/>
    <dgm:cxn modelId="{18E85719-8DF8-4241-9E2F-AACB29DCE5C5}" type="presOf" srcId="{A07E065A-51AF-4012-8167-7168621F48C3}" destId="{95CEC853-F24D-48AB-90B9-5A2226E91455}" srcOrd="0" destOrd="0" presId="urn:microsoft.com/office/officeart/2018/5/layout/CenteredIconLabelDescriptionList"/>
    <dgm:cxn modelId="{DCB44A1F-2CD2-48F1-BF11-71A80A73CCDA}" type="presOf" srcId="{00B061BD-06E6-4896-B37E-3CBDCA68C061}" destId="{536FA9F8-CF89-4863-A4E3-E8F45CB04DAC}" srcOrd="0" destOrd="0" presId="urn:microsoft.com/office/officeart/2018/5/layout/CenteredIconLabelDescriptionList"/>
    <dgm:cxn modelId="{8497B321-0D34-4DC7-97B4-93BB6B7175F7}" type="presOf" srcId="{F31C8A75-DC5E-4581-AA00-343AE16BF528}" destId="{9FAF16F4-4013-4E0F-B60E-72F34D3B33C5}" srcOrd="0" destOrd="3" presId="urn:microsoft.com/office/officeart/2018/5/layout/CenteredIconLabelDescriptionList"/>
    <dgm:cxn modelId="{CFA9BF28-83B4-4FCC-B52A-DCCFDD7314D6}" srcId="{57156DAB-A41C-4421-B605-FF94556EB771}" destId="{48C1237A-B745-48AD-AF85-D249F2AD17FD}" srcOrd="2" destOrd="0" parTransId="{7615415C-C369-47CE-ADB4-1EADF00B21FE}" sibTransId="{9AF1F4A1-515D-4ECF-8662-299DB7C91126}"/>
    <dgm:cxn modelId="{92397D2B-2310-42E5-98B7-B8EC86876060}" srcId="{E686AD16-326A-4485-8040-E58FA9AD5ADB}" destId="{A07E065A-51AF-4012-8167-7168621F48C3}" srcOrd="0" destOrd="0" parTransId="{88E79E05-D577-4D8A-92F6-1046014A7FE3}" sibTransId="{53BB3736-BF04-4E56-808E-4A38BA74CEC0}"/>
    <dgm:cxn modelId="{658CC535-25FD-48EA-9DC1-616F949FEFC6}" srcId="{E686AD16-326A-4485-8040-E58FA9AD5ADB}" destId="{510B61A5-166A-4B12-B403-97FAF049E125}" srcOrd="3" destOrd="0" parTransId="{771C0A45-9074-49DE-808E-AC7E3D527849}" sibTransId="{B02052D5-0A0B-4095-9345-13B9997D104F}"/>
    <dgm:cxn modelId="{E565FE35-DC58-44A2-981A-6AC02E395F00}" type="presOf" srcId="{57156DAB-A41C-4421-B605-FF94556EB771}" destId="{E8EDB77C-E5BC-40C6-B3F8-D4F215915BE2}" srcOrd="0" destOrd="0" presId="urn:microsoft.com/office/officeart/2018/5/layout/CenteredIconLabelDescriptionList"/>
    <dgm:cxn modelId="{20C0E644-9B94-405C-BD09-C588D702A28D}" type="presOf" srcId="{EAAB264D-3AEC-4237-82B0-4B16322E8AF7}" destId="{9FAF16F4-4013-4E0F-B60E-72F34D3B33C5}" srcOrd="0" destOrd="0" presId="urn:microsoft.com/office/officeart/2018/5/layout/CenteredIconLabelDescriptionList"/>
    <dgm:cxn modelId="{6B804645-A9C0-4541-A5E1-0A93373DB5AE}" srcId="{57156DAB-A41C-4421-B605-FF94556EB771}" destId="{EAAB264D-3AEC-4237-82B0-4B16322E8AF7}" srcOrd="0" destOrd="0" parTransId="{42894C06-D790-494E-B574-A0C678A0ECD8}" sibTransId="{88AB6B6C-DE7E-4A09-AB90-C9EFC58CD236}"/>
    <dgm:cxn modelId="{98D37E4D-A472-4A98-B4EB-6A2C1AEAF5AC}" type="presOf" srcId="{1B3EB5EA-3A45-4A73-AA96-7EFE2DAF9F4E}" destId="{95CEC853-F24D-48AB-90B9-5A2226E91455}" srcOrd="0" destOrd="1" presId="urn:microsoft.com/office/officeart/2018/5/layout/CenteredIconLabelDescriptionList"/>
    <dgm:cxn modelId="{DAE1346F-4D9C-4E22-9B1C-5EF04D219BF9}" srcId="{E686AD16-326A-4485-8040-E58FA9AD5ADB}" destId="{EF91EC93-CB14-481B-A06C-FF8CED0E5869}" srcOrd="4" destOrd="0" parTransId="{1CE776E7-F87B-4FF1-9A13-54931B37BEAE}" sibTransId="{5CF438E2-496D-467D-B3C6-D09A5E1708D8}"/>
    <dgm:cxn modelId="{06D8626F-5AA2-4820-8240-923405C8D86E}" srcId="{00B061BD-06E6-4896-B37E-3CBDCA68C061}" destId="{57156DAB-A41C-4421-B605-FF94556EB771}" srcOrd="0" destOrd="0" parTransId="{0C494086-73BE-403C-A5E5-7CF7200EE450}" sibTransId="{9D21DE58-E6BD-491D-B46E-FEA59090F109}"/>
    <dgm:cxn modelId="{41AAA86F-2757-426C-B548-B862A3FD2560}" type="presOf" srcId="{7CC8D07E-EDC5-4094-BADC-566DBE09A3F2}" destId="{95CEC853-F24D-48AB-90B9-5A2226E91455}" srcOrd="0" destOrd="2" presId="urn:microsoft.com/office/officeart/2018/5/layout/CenteredIconLabelDescriptionList"/>
    <dgm:cxn modelId="{6FC91D71-8F1E-4277-8849-E23E66BA4CA1}" srcId="{00B061BD-06E6-4896-B37E-3CBDCA68C061}" destId="{E686AD16-326A-4485-8040-E58FA9AD5ADB}" srcOrd="1" destOrd="0" parTransId="{738D64C5-96A5-497A-A8CD-3F71FE85C991}" sibTransId="{1C9BAE7F-8F7E-476B-93CF-60144E0CF4D8}"/>
    <dgm:cxn modelId="{C599A0A6-D2DA-421E-8975-623B4544FEC3}" srcId="{57156DAB-A41C-4421-B605-FF94556EB771}" destId="{FC567FEA-D057-4564-B0D0-9D6336FF2B57}" srcOrd="1" destOrd="0" parTransId="{F30B8215-AB68-4554-B151-2E97CF70E244}" sibTransId="{7D084020-7D9E-4B70-A455-A8B2E7594DD2}"/>
    <dgm:cxn modelId="{FC9051A7-51FF-4779-AC0E-FC189DD891E4}" type="presOf" srcId="{48C1237A-B745-48AD-AF85-D249F2AD17FD}" destId="{9FAF16F4-4013-4E0F-B60E-72F34D3B33C5}" srcOrd="0" destOrd="2" presId="urn:microsoft.com/office/officeart/2018/5/layout/CenteredIconLabelDescriptionList"/>
    <dgm:cxn modelId="{DFE309C8-FE92-4F50-AF27-BE4C6E08B2E4}" type="presOf" srcId="{EF91EC93-CB14-481B-A06C-FF8CED0E5869}" destId="{95CEC853-F24D-48AB-90B9-5A2226E91455}" srcOrd="0" destOrd="4" presId="urn:microsoft.com/office/officeart/2018/5/layout/CenteredIconLabelDescriptionList"/>
    <dgm:cxn modelId="{F72B40D1-44C1-474A-A9D6-331772DDA558}" srcId="{57156DAB-A41C-4421-B605-FF94556EB771}" destId="{F31C8A75-DC5E-4581-AA00-343AE16BF528}" srcOrd="3" destOrd="0" parTransId="{FA38F9FF-AE41-4096-A4CD-FE585231CFA8}" sibTransId="{A23F3C89-5455-4943-B49B-67B30F37F593}"/>
    <dgm:cxn modelId="{03DAFDD8-1F76-4ECE-9917-A3007B56165D}" srcId="{E686AD16-326A-4485-8040-E58FA9AD5ADB}" destId="{7CC8D07E-EDC5-4094-BADC-566DBE09A3F2}" srcOrd="2" destOrd="0" parTransId="{EF10844F-652F-47DC-A896-6D4DFA92165E}" sibTransId="{4C9DC743-70AC-4DC2-BF21-61239627A460}"/>
    <dgm:cxn modelId="{B79524DD-547F-4836-925C-8660D86B42E1}" type="presOf" srcId="{FC567FEA-D057-4564-B0D0-9D6336FF2B57}" destId="{9FAF16F4-4013-4E0F-B60E-72F34D3B33C5}" srcOrd="0" destOrd="1" presId="urn:microsoft.com/office/officeart/2018/5/layout/CenteredIconLabelDescriptionList"/>
    <dgm:cxn modelId="{DEA0C9F4-B4B2-4BAE-A56D-04FA273A2749}" type="presOf" srcId="{510B61A5-166A-4B12-B403-97FAF049E125}" destId="{95CEC853-F24D-48AB-90B9-5A2226E91455}" srcOrd="0" destOrd="3" presId="urn:microsoft.com/office/officeart/2018/5/layout/CenteredIconLabelDescriptionList"/>
    <dgm:cxn modelId="{BA983405-88C1-4323-ABD9-F9E6AB46AA13}" type="presParOf" srcId="{536FA9F8-CF89-4863-A4E3-E8F45CB04DAC}" destId="{307568E7-7EAB-4615-83AA-A39ADF653046}" srcOrd="0" destOrd="0" presId="urn:microsoft.com/office/officeart/2018/5/layout/CenteredIconLabelDescriptionList"/>
    <dgm:cxn modelId="{8AE6010A-61BC-4121-B00F-6DFECA054A4E}" type="presParOf" srcId="{307568E7-7EAB-4615-83AA-A39ADF653046}" destId="{14C01E75-3AE2-44A1-8103-DF005C628C5E}" srcOrd="0" destOrd="0" presId="urn:microsoft.com/office/officeart/2018/5/layout/CenteredIconLabelDescriptionList"/>
    <dgm:cxn modelId="{28E12D47-1A3B-4BFF-B7C9-BDCEAFCCC749}" type="presParOf" srcId="{307568E7-7EAB-4615-83AA-A39ADF653046}" destId="{2706A899-8B52-41ED-B1CC-DD0FF596A98E}" srcOrd="1" destOrd="0" presId="urn:microsoft.com/office/officeart/2018/5/layout/CenteredIconLabelDescriptionList"/>
    <dgm:cxn modelId="{11C03921-350A-4969-B580-CF8EB0F98681}" type="presParOf" srcId="{307568E7-7EAB-4615-83AA-A39ADF653046}" destId="{E8EDB77C-E5BC-40C6-B3F8-D4F215915BE2}" srcOrd="2" destOrd="0" presId="urn:microsoft.com/office/officeart/2018/5/layout/CenteredIconLabelDescriptionList"/>
    <dgm:cxn modelId="{734DF965-148F-4E1B-9B7C-2536F1BB327B}" type="presParOf" srcId="{307568E7-7EAB-4615-83AA-A39ADF653046}" destId="{AFDF7027-B668-43E8-9668-06E801BF6AA1}" srcOrd="3" destOrd="0" presId="urn:microsoft.com/office/officeart/2018/5/layout/CenteredIconLabelDescriptionList"/>
    <dgm:cxn modelId="{5276E6D9-7D23-4353-A74F-DB3679C9D484}" type="presParOf" srcId="{307568E7-7EAB-4615-83AA-A39ADF653046}" destId="{9FAF16F4-4013-4E0F-B60E-72F34D3B33C5}" srcOrd="4" destOrd="0" presId="urn:microsoft.com/office/officeart/2018/5/layout/CenteredIconLabelDescriptionList"/>
    <dgm:cxn modelId="{FCEA1BBC-F722-4E49-9B4A-F67F88307219}" type="presParOf" srcId="{536FA9F8-CF89-4863-A4E3-E8F45CB04DAC}" destId="{ED570B83-AD80-4EC0-A64D-1369B58F048A}" srcOrd="1" destOrd="0" presId="urn:microsoft.com/office/officeart/2018/5/layout/CenteredIconLabelDescriptionList"/>
    <dgm:cxn modelId="{67ED4778-6278-4DF3-BF78-AA489BB38FBA}" type="presParOf" srcId="{536FA9F8-CF89-4863-A4E3-E8F45CB04DAC}" destId="{AD31D369-218B-449E-A566-F67BBD30308C}" srcOrd="2" destOrd="0" presId="urn:microsoft.com/office/officeart/2018/5/layout/CenteredIconLabelDescriptionList"/>
    <dgm:cxn modelId="{190456EF-428F-4894-BCD2-F618E554796D}" type="presParOf" srcId="{AD31D369-218B-449E-A566-F67BBD30308C}" destId="{1EC8C870-33D7-4AE5-A43C-82B0C8FA08ED}" srcOrd="0" destOrd="0" presId="urn:microsoft.com/office/officeart/2018/5/layout/CenteredIconLabelDescriptionList"/>
    <dgm:cxn modelId="{53AB467F-A11A-4ACA-AD00-09FD026B77CC}" type="presParOf" srcId="{AD31D369-218B-449E-A566-F67BBD30308C}" destId="{83CC139B-EBC9-49FE-BC32-44B098604572}" srcOrd="1" destOrd="0" presId="urn:microsoft.com/office/officeart/2018/5/layout/CenteredIconLabelDescriptionList"/>
    <dgm:cxn modelId="{33A24FFF-D15B-4BFC-B013-3673985B6B3F}" type="presParOf" srcId="{AD31D369-218B-449E-A566-F67BBD30308C}" destId="{A30E6EB1-E4D9-4E2D-9991-195BB9262443}" srcOrd="2" destOrd="0" presId="urn:microsoft.com/office/officeart/2018/5/layout/CenteredIconLabelDescriptionList"/>
    <dgm:cxn modelId="{1C6FD927-8980-4FAE-8F7B-4D7D48E5FC88}" type="presParOf" srcId="{AD31D369-218B-449E-A566-F67BBD30308C}" destId="{6B8E78C0-2877-4F72-9F90-084DFF54C49D}" srcOrd="3" destOrd="0" presId="urn:microsoft.com/office/officeart/2018/5/layout/CenteredIconLabelDescriptionList"/>
    <dgm:cxn modelId="{E8F38A07-338D-4745-93EE-D83EE7EC9E10}" type="presParOf" srcId="{AD31D369-218B-449E-A566-F67BBD30308C}" destId="{95CEC853-F24D-48AB-90B9-5A2226E91455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C01E75-3AE2-44A1-8103-DF005C628C5E}">
      <dsp:nvSpPr>
        <dsp:cNvPr id="0" name=""/>
        <dsp:cNvSpPr/>
      </dsp:nvSpPr>
      <dsp:spPr>
        <a:xfrm>
          <a:off x="1387630" y="42355"/>
          <a:ext cx="1481048" cy="148104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EDB77C-E5BC-40C6-B3F8-D4F215915BE2}">
      <dsp:nvSpPr>
        <dsp:cNvPr id="0" name=""/>
        <dsp:cNvSpPr/>
      </dsp:nvSpPr>
      <dsp:spPr>
        <a:xfrm>
          <a:off x="12370" y="1719223"/>
          <a:ext cx="4231566" cy="634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/>
            <a:t>Formato</a:t>
          </a:r>
        </a:p>
      </dsp:txBody>
      <dsp:txXfrm>
        <a:off x="12370" y="1719223"/>
        <a:ext cx="4231566" cy="634735"/>
      </dsp:txXfrm>
    </dsp:sp>
    <dsp:sp modelId="{9FAF16F4-4013-4E0F-B60E-72F34D3B33C5}">
      <dsp:nvSpPr>
        <dsp:cNvPr id="0" name=""/>
        <dsp:cNvSpPr/>
      </dsp:nvSpPr>
      <dsp:spPr>
        <a:xfrm>
          <a:off x="12370" y="2445038"/>
          <a:ext cx="4231566" cy="21512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Apresentação formal (com ou sem PowerPoint)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Reunião formal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Reunião informal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Apresentação de posters</a:t>
          </a:r>
        </a:p>
      </dsp:txBody>
      <dsp:txXfrm>
        <a:off x="12370" y="2445038"/>
        <a:ext cx="4231566" cy="2151281"/>
      </dsp:txXfrm>
    </dsp:sp>
    <dsp:sp modelId="{1EC8C870-33D7-4AE5-A43C-82B0C8FA08ED}">
      <dsp:nvSpPr>
        <dsp:cNvPr id="0" name=""/>
        <dsp:cNvSpPr/>
      </dsp:nvSpPr>
      <dsp:spPr>
        <a:xfrm>
          <a:off x="7003321" y="33321"/>
          <a:ext cx="1481048" cy="148104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E6EB1-E4D9-4E2D-9991-195BB9262443}">
      <dsp:nvSpPr>
        <dsp:cNvPr id="0" name=""/>
        <dsp:cNvSpPr/>
      </dsp:nvSpPr>
      <dsp:spPr>
        <a:xfrm>
          <a:off x="5628062" y="1710190"/>
          <a:ext cx="4231566" cy="6347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600" kern="1200" dirty="0" err="1"/>
            <a:t>Considerações</a:t>
          </a:r>
          <a:endParaRPr lang="en-US" sz="3600" kern="1200" dirty="0"/>
        </a:p>
      </dsp:txBody>
      <dsp:txXfrm>
        <a:off x="5628062" y="1710190"/>
        <a:ext cx="4231566" cy="634735"/>
      </dsp:txXfrm>
    </dsp:sp>
    <dsp:sp modelId="{95CEC853-F24D-48AB-90B9-5A2226E91455}">
      <dsp:nvSpPr>
        <dsp:cNvPr id="0" name=""/>
        <dsp:cNvSpPr/>
      </dsp:nvSpPr>
      <dsp:spPr>
        <a:xfrm>
          <a:off x="4953994" y="2387446"/>
          <a:ext cx="5518767" cy="21874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Público, </a:t>
          </a:r>
          <a:r>
            <a:rPr lang="en-US" sz="2400" kern="1200" dirty="0" err="1"/>
            <a:t>objetivo</a:t>
          </a:r>
          <a:endParaRPr lang="en-US" sz="2400" kern="1200" dirty="0"/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Praticidade</a:t>
          </a:r>
          <a:endParaRPr lang="en-US" sz="2400" kern="1200" dirty="0"/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Expectativas</a:t>
          </a:r>
          <a:r>
            <a:rPr lang="en-US" sz="2400" kern="1200" dirty="0"/>
            <a:t> do(s) </a:t>
          </a:r>
          <a:r>
            <a:rPr lang="en-US" sz="2400" kern="1200" dirty="0" err="1"/>
            <a:t>anfitrião</a:t>
          </a:r>
          <a:r>
            <a:rPr lang="en-US" sz="2400" kern="1200" dirty="0"/>
            <a:t>(</a:t>
          </a:r>
          <a:r>
            <a:rPr lang="en-US" sz="2400" kern="1200" dirty="0" err="1"/>
            <a:t>ões</a:t>
          </a:r>
          <a:r>
            <a:rPr lang="en-US" sz="2400" kern="1200" dirty="0"/>
            <a:t>)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/>
            <a:t>Dimensão</a:t>
          </a:r>
          <a:r>
            <a:rPr lang="en-US" sz="2400" kern="1200" dirty="0"/>
            <a:t> e </a:t>
          </a:r>
          <a:r>
            <a:rPr lang="en-US" sz="2400" kern="1200" dirty="0" err="1"/>
            <a:t>composição</a:t>
          </a:r>
          <a:r>
            <a:rPr lang="en-US" sz="2400" kern="1200" dirty="0"/>
            <a:t> da </a:t>
          </a:r>
          <a:r>
            <a:rPr lang="en-US" sz="2400" kern="1200" dirty="0" err="1"/>
            <a:t>audiência</a:t>
          </a:r>
          <a:endParaRPr lang="en-US" sz="2400" kern="1200" dirty="0"/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/>
            <a:t>A sua própria personalidade, </a:t>
          </a:r>
          <a:br>
            <a:rPr lang="en-US" sz="2400" kern="1200"/>
          </a:br>
          <a:r>
            <a:rPr lang="en-US" sz="2400" kern="1200"/>
            <a:t>capacidade, recursos</a:t>
          </a:r>
          <a:endParaRPr lang="en-US" sz="2000" kern="1200"/>
        </a:p>
      </dsp:txBody>
      <dsp:txXfrm>
        <a:off x="4953994" y="2387446"/>
        <a:ext cx="5518767" cy="21874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0.10817</cdr:x>
      <cdr:y>0.87379</cdr:y>
    </cdr:from>
    <cdr:to>
      <cdr:x>0.91543</cdr:x>
      <cdr:y>1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9A01FAE8-96A5-4313-C762-F8A94347D9E1}"/>
            </a:ext>
          </a:extLst>
        </cdr:cNvPr>
        <cdr:cNvSpPr txBox="1"/>
      </cdr:nvSpPr>
      <cdr:spPr>
        <a:xfrm xmlns:a="http://schemas.openxmlformats.org/drawingml/2006/main">
          <a:off x="466247" y="1706150"/>
          <a:ext cx="3479390" cy="24643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err="1"/>
            <a:t>Junho</a:t>
          </a:r>
          <a:r>
            <a:rPr lang="en-US" sz="1100" dirty="0"/>
            <a:t> 17         </a:t>
          </a:r>
          <a:r>
            <a:rPr lang="en-US" sz="1100" dirty="0" err="1"/>
            <a:t>Junho</a:t>
          </a:r>
          <a:r>
            <a:rPr lang="en-US" sz="1100" dirty="0"/>
            <a:t> 18           </a:t>
          </a:r>
          <a:r>
            <a:rPr lang="en-US" sz="1100" dirty="0" err="1"/>
            <a:t>Junho</a:t>
          </a:r>
          <a:r>
            <a:rPr lang="en-US" sz="1100" dirty="0"/>
            <a:t> 19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284C8D-8C70-4E28-9F82-97EE1B23B9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698500"/>
            <a:ext cx="61928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de texto principal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F56037-6788-433A-A7B1-BC071E3268D5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latin typeface="Arial"/>
                <a:ea typeface="Calibri"/>
                <a:cs typeface="Arial"/>
                <a:sym typeface="Calibri"/>
              </a:rPr>
              <a:t>Notas do instrutor</a:t>
            </a:r>
            <a:r>
              <a:rPr lang="en-US" sz="1200" i="0" dirty="0">
                <a:latin typeface="Arial"/>
                <a:ea typeface="Calibri"/>
                <a:cs typeface="Arial"/>
                <a:sym typeface="Calibri"/>
              </a:rPr>
              <a:t>: </a:t>
            </a:r>
          </a:p>
          <a:p>
            <a:pPr marL="76201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pt-BR" b="0" i="0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b="1" dirty="0">
              <a:solidFill>
                <a:srgbClr val="00953A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solidFill>
                  <a:srgbClr val="00953A"/>
                </a:solidFill>
                <a:effectLst/>
                <a:latin typeface="Arial"/>
                <a:cs typeface="Arial"/>
              </a:rPr>
              <a:t>Dizer:</a:t>
            </a:r>
            <a:r>
              <a:rPr lang="en-US" sz="1200" b="1" u="none" dirty="0">
                <a:solidFill>
                  <a:srgbClr val="00953A"/>
                </a:solidFill>
                <a:effectLst/>
                <a:latin typeface="Arial"/>
                <a:cs typeface="Arial"/>
              </a:rPr>
              <a:t> 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Esta aula aborda os conceitos e as competências necessárias para planear, preparar e fazer uma apresentação oral eficaz para diferentes públicos.</a:t>
            </a:r>
            <a:endParaRPr lang="fr-FR" sz="1200" dirty="0"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fld id="{FE5D068E-CE07-488E-B00C-E6F3A5D4959C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primeiro passo é geralmente determinar a quem se vai apresentar (por outras palavras,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público).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Peça aos</a:t>
            </a:r>
            <a:r>
              <a:rPr lang="en-US" sz="1200" b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participantes que </a:t>
            </a:r>
            <a:r>
              <a:rPr lang="en-US" sz="12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levantem a mão se já fizeram uma apresentação no trabalho.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Quem estava na audiência da sua apresentação? Como é que isso afectou a sua apresentação?</a:t>
            </a:r>
            <a:endParaRPr lang="en-US" sz="1200" b="1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 os participantes tiverem discutido as suas experiências, avance com a discussão do conteúdo do diapositivo.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sua apresentação deve ser adaptada ao contexto e às necessidades da audiência. Isto significa que precisa de conhecer o seu público e as suas caraterísticas antes de começar a planear a sua apresentação. Eis algumas das caraterísticas a ter em conta: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Interno vs. externo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Um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 interno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 que é da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 organização ou programa e, por isso, é mais provável que compreenda o tópico e o jargão técnico. Um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 externo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constituído por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 exteriores à sua organização imediata. Isto pode incluir pessoal de diferentes organizações, membros da comunidade, políticos e financiadores. Estas pessoas podem estar menos familiarizadas com o tópico e o jargão técnico.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Formação académica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O nível de formação do seu público pode influenciar a terminologia que utiliza. Por exemplo, ao falar para a comunidade, é provável que queira evitar palavras médicas e epidemiológicas complexas.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Língua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Os membros da audiência são falantes nativos da sua língua ou precisa de se adaptar a outras línguas?  Poderá ser necessário falar mais devagar do que o habitual, evitar frases demasiado complexas ou complicadas e mandar traduzir algumas palavras.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Motivações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Pense porque é que estas pessoas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estão aqui. Porque é que eles vêm à sua apresentação? O que é que eles querem ouvir? Querem aprender, querem discutir ou queixar-se, ou vêm porque têm de vir? Muitas vezes, pode ser uma combinação de todas estas razões.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Valores e cultura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Considere o que é importante para o seu público. Quais são os seus valores culturais? Certifique-se de que a sua apresentação respeita a diversidade de crenças e não é ofensiva.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Necessidades especiais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Por fim, tente garantir que a sua apresentação e o espaço de apresentação são adequados para daltónicos, deficientes auditivos ou pessoas com limitações físicas.</a:t>
            </a:r>
            <a:endParaRPr lang="fr-FR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Antes de continuarmos, há outras considerações que possam ser importantes?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832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seguir, definir o objetivo da apresentação. Faça a seguinte pergunta: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pretende alcançar com a sua apresentação?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apresentação pode Informar, Persuadir, Motivar ou Ensinar.  Para as apresentações que vão fazer durante o próximo workshop (Workshop 3), o objetivo é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informar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audiência sobre os vossos projectos.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fr-FR" sz="12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(Opção) perguntar</a:t>
            </a:r>
            <a:r>
              <a:rPr lang="en-US" sz="1200" b="1" i="0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 o tempo o permite:</a:t>
            </a:r>
            <a:endParaRPr lang="fr-FR" sz="1200" b="1" i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Alguém pode partilhar um exemplo de uma apresentação que tenha sido feita para persuadir?</a:t>
            </a:r>
            <a:endParaRPr lang="fr-FR" sz="1200" b="1" i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 pode partilhar um exemplo de uma apresentação para motivar?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 pode partilhar um exemplo de uma apresentação que tenha feito para ensinar?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13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apresentação pode ser feita de várias maneiras, como por exemplo: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Apresentações formais Apresentação em PowerPoint.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Reuniões formais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Reuniões informais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Briefings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 de posters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 entrevistado</a:t>
            </a:r>
            <a:r>
              <a:rPr lang="fr-FR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etc.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200" b="1" u="sng" dirty="0" err="1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</a:t>
            </a: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escolha do método adequado depende do público e do objetivo.  Além disso, o carácter prático pode ditar o que é possível fazer.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exemplo, se não houver eletricidade, não é possível utilizar um computador e um projetor.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Mas se estiver a fazer uma apresentação numa conferência científica internacional com a expetativa de uma apresentação em PowerPoint, provavelmente não há margem para negociação.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tiver de escolher, considere o tamanho e a composição da audiência. Os funcionários locais ou colegas podem ajudá-lo a determinar quais os métodos que funcionam melhor. Algumas audiências podem sentir-se mais confortáveis com diapositivos ou folhetos, ou podem preferir um simples flip chart ou quadro negro. As grandes apresentações também podem acontecer quando se está sentado debaixo de uma árvore!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 consideração importante é o estilo pessoal de cada um, as capacidades técnicas e os recursos. Se alguém não se sentir à vontade com o PowerPoint e não tiver tempo para aperfeiçoar as suas competências, talvez deva escolher outro meio de apresentação. A confiança do apresentador no método de apresentação pode afetar grandemente o impacto da mensagem.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70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fase final do planeamento consiste em estabelecer a estrutura. Isto significa desenvolver um esboço da sua apresentação. Este esboço servirá de suporte ao seu conteúdo. Já discutimos a necessidade de definir o público e o objetivo da apresentação. Ao fazê-lo, já sabe se vai fazer uma apresentação técnica ou uma apresentação não técnica. Estas utilizam formatos diferentes, como discutiremos em breve.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b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9714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 é que já ouviu falar do termo "SOCO"? O que é que significa? O que é?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"SOCO" é uma abreviatura de "Single Overriding Communication Objective". Assim, um SOCO é uma declaração sumária concisa e fácil de compreender que pretende que o seu público memorize.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SOCO deve resumir a sua apresentação numa única frase, sem palavras complicadas ou desnecessárias. Deve certificar-se de que transmite a sua mensagem mais importante de uma forma clara. Se as pessoas repetirem aos outros o que aprenderam na sua apresentação, certifique-se de que VOCÊ controla o que elas repetem.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aos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 para escreverem um SOCO a partir da sua análise SWOT do Intervalo de Campo 1. Peça a alguns participantes para partilharem. 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seguida, apresente os exemplos abaixo para uma discussão mais aprofundada sobre o tema.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temos três exemplos de SOCOs, todos com objectivos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:&lt;CLICAR&gt;O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 exemplo: "Estão a ocorrer casos de sarampo e de poliomielite associada à vacina devido a um declínio nas taxas de vacinação, pelo que há mais crianças em risco. Temos de fazer melhor."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SOCO, de que temos de melhorar as taxas de vacinação para reduzir a ocorrência de sarampo e de poliomielite associada à vacinação, pode ser destinado a uma audiência técnica ou não técnica. Para um público técnico, a apresentação pode ser motivacional. Para um público não técnico, queremos ter a certeza de que, mesmo que as pessoas não compreendam tudo o que é dito na apresentação, se lembram de que não vacinar as crianças tem consequências - as crianças podem apanhar a doença.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segundo exemplo: "Embora a tuberculose esteja a aumentar, é tratável. Encorajamos todas as pessoas com sintomas a serem avaliadas o mais rapidamente possível."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SOCO destina-se a uma campanha educativa para as aldeias, com o objetivo de abordar a crescente prevalência da TB na comunidade. Neste caso, a coisa MAIS importante que queremos que as pessoas compreendam é que a tuberculose é tratável e que o diagnóstico e o tratamento precoces são importantes.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Finalmente, um terceiro exemplo: "Ainda não sabemos quantas pessoas podem estar infectadas com o vírus da dengue, mas estamos a trabalhar com o laboratório para determinar a resposta a essa pergunta."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terceiro SOCO é o que poderíamos utilizar numa entrevista aos meios de comunicação social para informar o público sobre um surto de dengue, quando ainda não dispomos de muita informação. Neste caso, podemos não ter respostas, mas queremos assegurar ao público que estamos conscientes do problema e que estamos a trabalhar nele.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sempre bom ter o seu SOCO preparado ANTES de desenvolver a sua apresentação.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73446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final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debate,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pedindo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respondam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item da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clique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revelar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deles à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direcionado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quê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primordial (SOCO)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mensagem-chave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principais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estudo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científico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Timeframe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duas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maneiras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pronto?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possibilidade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qual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marcar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orçamento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feriados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etc.)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Como: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método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entrega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razão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mensagem-chave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local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local (para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recursos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áudio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visuais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etc.).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9962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Plano: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Escolher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método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entrega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Como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Etapa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acordada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enquanto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Desenvolvimento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conteúdo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visuais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folhetos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Obter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feedback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projeto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praticar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727788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começar por discutir a estrutura de uma apresentação técnica. Trata-se normalmente de uma apresentação dos resultados de um estudo numa reunião ou conferência.  A estrutura tradicional de uma apresentação oral científica segue o acrónimo "IMRAD". Esta estrutura reflecte a organização de um manuscrito.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IMRAD significa: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 Introdução, também conhecida como Antecedentes. A Introdução informa o público sobre os problemas estudados e o que o autor e outros fizeram para os resolver.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 Métodos e Materiais. Apenas as informações que informam sobre a forma como o estudo foi realizado devem ser incluídas nesta secção.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 Resultados. Esta é a secção em que revela as suas conclusões.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...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 Discussão. É na secção Discussão que se partilham as interpretações e recomendações e se revelam os planos para acções futuras.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Recentemente, uma abordagem de narração de histórias foi aceite em algumas conferências científicas. Esta abordagem revela a informação de forma cronológica, à medida que o investigador conduziu a investigação e recolheu novas descobertas. A maioria das pessoas considera esta estrutura mais interessante. Mas, embora esta abordagem seja menos estruturada, continua a exigir o mesmo tempo e esforço de preparação (muitas vezes até mais!).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Independentemente da estrutura, a apresentação é normalmente seguida de um período de perguntas e respostas. A maioria das apresentações técnicas em conferências tem 10 minutos, com mais 5 minutos para perguntas e respostas.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8209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 me pode dar um exemplo de quando utilizaria a estrutura para uma apresentação não técnica?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 possíveis: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Entrevista com os meios de comunicação social, apresentações à comunidade, gestor do programa, políticos, etc.</a:t>
            </a:r>
            <a:endParaRPr lang="fr-FR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Dito isto: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 desenvolver uma apresentação não técnica, considere a seguinte estrutura.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Primeiro, diga o seu SOCO.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seguida, descreva os pontos principais da sua apresentação.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seguida, desenvolver cada um destes elementos.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Resuma estes pontos e volte a afirmar o seu SOCO.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Certifique-se de que explicou porque é que estes pontos são importantes do ponto de vista do seu público ou da comunidade onde a apresentação vai ser feita.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 esta estrutura? O público tende a lembrar-se mais da sua introdução e conclusão do que dos pormenores entre as duas, por isso este tipo de apresentação enfatiza o SOCO no início e no fim. A repetição pode ajudar o público a lembrar-se de informações importantes.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88904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segunda fase do desenvolvimento de uma apresentação é a preparação e o desenvolvimento do conteúdo da sua apresentação. Desenvolver o conteúdo significa preencher os detalhes em torno da estrutura que já foi desenvolvida na fase de planeamento.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 importantes a ter em conta quando se desenvolve o conteúdo de uma apresentação: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Tempo: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Quer esteja a fazer uma apresentação numa conferência ou a um decisor, a apresentação tem um limite de tempo. Sobrecarregar a apresentação com demasiado conteúdo pode fazer com que o apresentador e a audiência se sintam apressados a terminar. Para além disso, os locais das conferências podem ter um determinado período de tempo para os apresentadores. Ou considere que os decisores são pessoas ocupadas e podem ter pouco tempo disponível. Em todos os casos, informe-se antecipadamente sobre as expectativas dos anfitriões e da audiência.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 como discutido na fase de planeamento, reúna os conteúdos de acordo com a estrutura identificada. Não se esqueça do SOCO! Determine se a apresentação é técnica ou não técnica. A estrutura de cada uma delas será discutida com mais pormenor mais adiante nesta lição.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Conclusões/mensagens importantes: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 selecionar o conteúdo a apresentar, concentre-se nas mensagens e conclusões mais importantes. Tal como referido anteriormente, o tempo é muitas vezes limitado, pelo que deve identificar e realçar os pontos-chave.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FETP-Frontline, escreva um guião para toda a sua apresentação. Ao praticar com um guião, pode cronometrar-se com precisão e tornar-se mais confiante. </a:t>
            </a:r>
          </a:p>
          <a:p>
            <a:pPr marL="0" marR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Finalmente, antecipar as perguntas que poderão ser feitas e desenvolver respostas para essas perguntas. Embora não seja capaz de adivinhar o que cada membro da audiência poderá perguntar, pode provavelmente prever algumas perguntas.  A próxima série de diapositivos abordará a estrutura das apresentações técnicas com mais pormenor.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54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</a:t>
            </a:r>
            <a:r>
              <a:rPr lang="en-US" sz="1200" b="1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do </a:t>
            </a:r>
            <a:r>
              <a:rPr lang="en-US" sz="1200" b="1" i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instrutor</a:t>
            </a:r>
            <a:r>
              <a:rPr lang="en-US" sz="1200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v"/>
              <a:tabLst/>
              <a:defRPr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Estes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ícones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destinam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-se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servir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sinais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utilizador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sendo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ícone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destina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ajudá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-lo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navegar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conteúdo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e a saber o que o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espera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Como </a:t>
            </a:r>
            <a:r>
              <a:rPr lang="en-US" sz="1200" b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lembrete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verá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ícones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apresentações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FETP Frontline.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82368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seguir a estrutura tradicional do IMRAD.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passar por cada uma das secções de uma apresentação técnica - título, introdução, métodos, resultados, discussão e agradecimentos.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os diapositivos seguintes.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fr-FR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98013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Começamos com o diapositivo do título. O diapositivo do título deve ser simples. Deve incluir: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local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o período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estudo/tempo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("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quê, onde, quando"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seu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nome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filiação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 programas sugerem a inclusão de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co-autores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outros não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logótipo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seu Ministério da Saúde e/ou do FETP ou de outras filiações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a apresentação propriamente dita, deve começar por dizer: "Bom dia" ou "Boa tarde" ou "Boa noite". Se o moderador acabou de o apresentar e leu o título da sua apresentação, passe para o diapositivo seguinte. Se ninguém leu o título da sua apresentação, apresente-se e diga o nome da sua apresentação. Isto deve demorar apenas 10-15 segundos.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70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B90085D-1395-4C2B-8646-AF3AEB52EB99}" type="slidenum">
              <a:rPr lang="en-US" altLang="en-US" smtClean="0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25148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é um exemplo do diapositivo de título de uma apresentação feita por um diplomado do FETP-Frontline na Conferência Científica Global do TEPHINET em 2019. A apresentação foi sobre a sua investigação de um surto de origem alimentar após um casamento na República da Geórgia.</a:t>
            </a:r>
            <a:endParaRPr lang="fr-FR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título inclui o assunto, o local e o período de tempo?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inclui o nome e a afiliação do apresentador?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inclui os co-autores?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inclui logótipos?</a:t>
            </a:r>
            <a:endParaRPr lang="fr-FR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23743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880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secção Introdução de uma apresentação científica tem várias funções importantes.  É aqui que envolve a audiência e a faz interessar-se em prestar atenção à sua apresentação.  Não deixe que os membros da audiência se perguntem porque estão ali - diga-lhes diretamente porque é que o seu estudo é importante e relevante para eles!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 a justificação do estudo - porque é que fez este trabalho? E explique a sua relevância para a saúde pública.  Além disso, forneça qualquer informação de base que possa ser necessária para compreender o seu trabalho, como detalhes sobre agentes patogénicos, doenças ou outros pormenores que possam ser importantes em diapositivos futuros.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Finalmente, apresentar os objectivos do estudo. E tente fazer tudo isto em 1-2 minutos!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880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840E0C2-9BFA-4383-9687-4BD8AA9D4008}" type="slidenum">
              <a:rPr lang="en-US" altLang="en-US" smtClean="0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76563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Diga: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está o diapositivo de fundo da apresentação da FETP-Frontline sobre o surto alimentar associado ao casamento.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voluntário para ler o texto no diapositivo.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indica a justificação ou razão para a realização do estudo?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indica os objectivos do estudo?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92996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secção dos métodos é onde se explica como se fez o trabalho. Para uma investigação de um surto: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Descrever a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população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Fornecer uma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definição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clara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 caso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Descreva a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conceção do estudo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outros aspectos da forma como o surto foi investigado.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Alguns apresentadores indicam como os dados foram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analisados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Indicar os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testes laboratoriais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utilizados e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Descrever eventuais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investigações ambientais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 aplicável.</a:t>
            </a: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 gastar apenas cerca de 1-2 minutos a fornecer esta informação, por isso limite-se a estes componentes-chave da sua secção de métodos. Pode abordar outros elementos da conceção do seu estudo se surgirem mais tarde na sessão de perguntas e respostas.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altLang="en-US" dirty="0"/>
          </a:p>
        </p:txBody>
      </p:sp>
      <p:sp>
        <p:nvSpPr>
          <p:cNvPr id="890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5C2BE8D-DAC8-4D7C-A166-657A40F5F948}" type="slidenum">
              <a:rPr lang="en-US" altLang="en-US" smtClean="0"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67835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estão dois diapositivos de Métodos da apresentação da FETP-Frontline sobre o surto alimentar associado ao casamento.  Os diapositivos fornecem a conceção do estudo, a definição de caso, alguns métodos estatísticos e a forma como realizaram a confirmação laboratorial.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88025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secção Resultados indica o que descobriu ao realizar a investigação. É aqui que apresenta as suas principais conclusões.  Para uma investigação de surto, apresente primeiro a epidemiologia descritiva. Esta é a parte mais importante e pode incluir: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Pessoa (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- caraterísticas da população ou das pessoas no estudo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Clínico (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quê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- descrição dos sintomas, número de mortes, etc.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Tempo (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- normalmente com uma curva epidémica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 for caso disso, Local (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- por exemplo, com um quadro ou um mapa de localização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seguida, apresente os resultados analíticos, tais como taxas de ataque para diferentes exposições, tabelas 2 por 2, etc. Normalmente, há muitos resultados analíticos que podem ser apresentados. É melhor manter-se concentrado e apresentar apenas os resultados analíticos que são mais relevantes para o seu SOCO.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 fim, apresente os resultados laboratoriais e ambientais relevantes. Utilize diapositivos com marcadores, bem como tabelas informativas, gráficos e/ou fotografias.  Ao mesmo tempo, não se deixe levar por demasiados gráficos.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Limite os gráficos àqueles que apoiam o objetivo da sua apresentação.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Dedique o tempo necessário para explicar claramente estes resultados ao seu público. Esta é a parte principal da sua apresentação e ocupa a maior parte do tempo. 3-4 minutos é uma boa orientação.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1D6EAA-AEEB-4A02-BA87-4E408DB24CB3}" type="slidenum">
              <a:rPr lang="en-US" altLang="en-US" smtClean="0"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48209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são alguns (mas não todos) dos diapositivos de resultados da apresentação da FETP-Frontline sobre o surto alimentar associado ao casamento.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diapositivo apresenta as caraterísticas dos participantes no casamento e o número de casos. </a:t>
            </a: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Outro diapositivo mostra a distribuição dos sintomas, utilizando um gráfico de barras horizontais. </a:t>
            </a: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terceiro diapositivo mostra a curva epidémica com um único pico, caraterística de uma exposição a uma fonte pontual. </a:t>
            </a: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quarto diapositivo mostra duas tabelas 2 por 2, indicando uma forte associação com o bolo de casamento e uma associação menos forte com os cupcakes.</a:t>
            </a: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existem dúvidas antes de prosseguir.</a:t>
            </a:r>
          </a:p>
          <a:p>
            <a:pPr marL="0" marR="0" lvl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às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perguntas, se necessário.</a:t>
            </a: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altLang="en-US" dirty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E1D6EAA-AEEB-4A02-BA87-4E408DB24CB3}" type="slidenum">
              <a:rPr lang="en-US" altLang="en-US" smtClean="0"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487572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Discussão é onde sintetiza todos os seus dados e interpreta as principais conclusões.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 deve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repetir os seus resultados, uma vez que acabou de os apresentar.  Relacione as suas conclusões com os objectivos do estudo e volte a estabelecer a relevância deste estudo para a saúde pública. Reconheça brevemente as limitações do seu estudo sem se deter nelas. Tire conclusões da sua investigação. 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 é que foi importante? Responder à pergunta: "O que é que aprendemos?"  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fim, faça recomendações para estudos futuros ou para uma resposta de saúde pública. O debate deve durar cerca de 2-3 minutos.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dirty="0"/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06EA3FA-6C75-45F0-AA22-A4015C2ED545}" type="slidenum">
              <a:rPr lang="en-US" altLang="en-US" smtClean="0"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2214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</a:t>
            </a:r>
            <a:r>
              <a:rPr lang="en-US" sz="1200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Peça a</a:t>
            </a:r>
            <a:r>
              <a:rPr lang="en-US" sz="1200" b="1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i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um voluntário que leia as balas em voz alta.</a:t>
            </a:r>
            <a:endParaRPr lang="en-US" sz="120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75594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872706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 nenhuma investigação ou estudo de epidemiologia de campo é feito por uma única pessoa sem a ajuda de mais ninguém. O slide de agradecimentos oferece uma oportunidade para reconhecer co-autores, colaboradores, supervisores e mentores, e outros que contribuíram para a investigação. Muitas vezes, o diapositivo de agradecimentos utiliza os mesmos logótipos que estavam no diapositivo do título.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final da sua apresentação, olhe para cima e diga "Obrigado". De facto, no final do seu guião escrito, escreva "Obrigado" em letras grandes e a negrito para não se esquecer. "Obrigado" é o sinal para o público de que a sua apresentação está terminada e actua como um sinal automático para o público aplaudir. Não é necessário um diapositivo de agradecimento.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altLang="en-US" dirty="0"/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94F8ABB-7CB2-4DF8-8A2A-6D3B82E53C36}" type="slidenum">
              <a:rPr lang="en-US" altLang="en-US" smtClean="0"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88862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Normalmente, o período de perguntas e respostas ocorre imediatamente após a sua apresentação, embora algumas conferências tenham um período de perguntas e respostas em grupo após as 4-6 apresentações de uma sessão.  Algumas conferências permitem-lhe ter diapositivos adicionais para responder a perguntas que tenha antecipado, mas outras não. Encontrar o diapositivo certo demora muitas vezes mais tempo do que vale a pena, pelo que esta opção só é recomendada se tiver a certeza de que vai receber uma determinada pergunta. Alguns questionadores fazem perguntas com 2 ou 3 partes, ou fazem 2 ou 3 perguntas de uma só vez. Leve uma caneta ou um lápis para anotar as palavras-chave das perguntas com várias partes, de modo a poder responder a todas sem ter de pedir ao orador que repita a primeira ou a última pergunta. 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Dependendo da conferência ou do formato, o período de perguntas e respostas pode durar entre 5 a 10 minutos.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61821" indent="-293008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72032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40845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109658" indent="-234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78471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47284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516097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84909" indent="-234406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2B1C41D-E803-4D18-A928-6C0442E31027}" type="slidenum">
              <a:rPr lang="en-US" altLang="en-US" smtClean="0"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196828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que já falámos sobre a estrutura da apresentação, vamos passar à parte visual da apresentação. É importante incluir recursos visuais (como imagens e diagramas). Ao conceber uma apresentação, devem ser tidas em conta várias considerações visuais: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bom aspeto visual pode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captar e manter a atenção do 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imagens devem realçar e complementar a informação apresentada. Os elementos visuais inadequados podem distrair a audiência do que está a tentar dizer.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 ajudar a audiência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lembrar-se de pontos-chave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a ver como as conclusões estão interligadas.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recursos visuais eficazes podem ajudar o público a compreender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 complexas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gráficos que apresentam resultados críticos podem estabelecer a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fiabilidade e a validade dos dados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público.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 conferências fornecem diretrizes específicas. Nesse caso,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siga as diretrizes fornecidas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termos de caraterísticas visuais, utilize texto suficientemente grande para ser lido e cores contrastantes que sejam fáceis de ver e interpretar pelo seu público.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E, finalmente,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evite a "Morte por PowerPoint".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é uma expressão que se tornou popular para as apresentações que incluem diapositivos atrás de diapositivos semelhantes, por outras palavras, diapositivos que são repetitivos e aborrecidos. Um ou dois são bons, mas depois utilize uma apresentação visual diferente.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8043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 o conteúdo e a aparência da apresentação estiverem finalizados, ou pelo menos um primeiro rascunho estiver concluído, peça a um colega ou outra pessoa de confiança para o rever. É fácil não reparar nos erros do seu próprio trabalho. Além disso, um novo olhar pode ajudar a identificar áreas que possam ser confusas para os outros ou que precisem de esclarecimento.  Pergunte aos revisores sobre a apresentação geral. Por exemplo, a apresentação está organizada de uma forma razoável? Flui de forma lógica? É demasiado detalhada ou são necessários mais pormenores? Algumas partes são confusas?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também aos seus colegas para olharem para os diapositivos com um olhar crítico. O tipo de letra é suficientemente grande? O texto é reduzido ao mínimo (palavras-chave em vez de frases inteiras)? Os diapositivos são apelativos? Têm um aspeto consistente, sem serem repetitivos? Por exemplo, os títulos são consistentes com o mesmo tipo de letra e cor? Existem erros tipográficos ou ortográficos?  Peça-lhes que partilhem a sua impressão sobre a apresentação global.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fim, pergunte-lhes que perguntas têm, ou perguntas que um membro da audiência possa ter. Ouvir possíveis perguntas é uma oportunidade para planear pelo menos algumas respostas com antecedência.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732310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Assim que o seu revisor ou revisores lhe apresentarem as suas sugestões de edição, certifique-se de que faz perguntas para clarificar qualquer uma das suas sugestões. Em última análise, utilizará o seu próprio discernimento para determinar as alterações a efetuar, mas deve compreender claramente porque é que eles estão a propor determinadas edições.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Lembre-se de que as pessoas que dispensaram o seu tempo para ajudar na sua apresentação estão a fazer-lhe um favor. Não se esqueça de lhes agradecer!  Finalize a sua apresentação. Corrija os problemas óbvios, mas evite a vontade de ser perfeccionista. Aceite que a versão final é definitiva depois de ter passado por algumas rondas de edições.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Finalmente, finalize o seu guião. Se apresentar uma tabela que leve algum tempo a ser compreendida pelas pessoas, insira a palavra "Pausa" no guião como um aviso para si próprio. Da mesma forma, certifique-se de que o guião termina com "Obrigado".  Utilize um tipo de letra grande e imprima o guião.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872635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Praticar ajuda o apresentador a ganhar confiança nas suas capacidades de apresentação e a familiarizar-se com o conteúdo da apresentação.  Independentemente do grau de familiaridade do apresentador, é sempre uma boa ideia praticar a apresentação antes de se apresentar perante o público real. Primeiro, praticar em casa. A maioria dos apresentadores começa por praticar sozinho. Alguns podem depois praticar em frente ao cônjuge ou a um irmão. Pratique a utilização de quaisquer recursos visuais em vez de se limitar a ler o guião. E peça aos colegas que lhe façam observações e críticas enquanto pratica a apresentação. 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Sugestão: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estiver a preparar-se para uma conferência, considere primeiro fazer a apresentação durante uma reunião interna do pessoal e pedir a opinião dos colegas. Além disso, quando estiver a praticar, cronometre-se.  Se possível, pratique a apresentação na sala onde ela terá lugar. Aprenda a utilizar o equipamento, como apagar as luzes, avançar os diapositivos e utilizar o ponteiro. </a:t>
            </a: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 outras dicas ou ideias para melhorar as vossas capacidades de apresentação?</a:t>
            </a:r>
          </a:p>
          <a:p>
            <a:pPr marL="0" marR="0" indent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 possíveis: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 oportunidades para praticar o discurso em público.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Observe outros oradores sempre que puder. Idealmente, o ideal é observar oradores bons e competentes. Mas, por vezes, observar oradores menos competentes pode ajudá-lo a reconhecer práticas a evitar.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Grave-se a si próprio (para ver e ouvir mais tarde) para melhorar o seu desempenho e para se criticar a si próprio.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240509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Primeiro,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levar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pen drive com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Respira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625237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esforçar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final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estratégia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reduzir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descontrair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você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boa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Sempre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familiarize-se com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espaço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chegue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carregar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garantir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tecnologia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Respire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estabilizar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Evite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depressa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devagar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clareza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garantir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diminuir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interesse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imprimir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discurso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que,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defender.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acalmar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nervos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breve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partilha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1165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realizado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 é rude,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indelicado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ousado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aceitável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intermédia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intermitentemente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sala.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Evite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depressa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nervosismo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-lo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depressa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Respire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abrandar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ritmo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Deve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Anime 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voz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realçar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diretamente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regularmente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esforço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tom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evitar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monótono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formal,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colocar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atrás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pódio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Manter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direito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só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demonstra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confiança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outros,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própria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confiança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tempo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tempo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valioso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ultrapassar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dizendo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Obrigado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".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Obrigado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saibam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agradece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dedicado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boa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algo 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recorrer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folhetos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breve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partilha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953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esta lição, quando nos referimos a uma apresentação, queremos dizer uma palestra preparada ou planeada, quer com um guião completo, </a:t>
            </a:r>
            <a:r>
              <a:rPr lang="fr-FR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um esboço ou pontos de discussão a serem dados em frente a um grupo de pessoas conhecidas ou desconhecidas.  O grupo pode ser um grupo técnico, como o Ministério da Saúde, os agentes de vigilância ou outro pessoal, ou o grupo pode ser não técnico, como políticos ou a comunidade. A apresentação pode ser feita com recursos visuais, como o PowerPoint, ou não.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 este seja o foco desta aula, as técnicas e dicas discutidas durante esta aula podem ser utilizadas noutras situações, como apresentações de posters ou entrevistas que dê.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b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en-US" sz="12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3240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após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valiosa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efectuada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Durante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pormenores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aspectos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incluídos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brevidade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científicas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esclareçam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desconhecidos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assegurem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compreenderam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responder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utilize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garantir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compreendeu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clarifique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vagas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relevantes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tópico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pertinente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encoraje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SOCO!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defensiva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responder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Mantenha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tom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equilibrado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aprender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você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souber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ofereça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assunto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-lo,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algo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incorreto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breve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respeite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 lvl="1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potencial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responder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educadamente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fora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tópico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"Essa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interessante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relacionada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Por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respeito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terei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gosto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assunto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convosco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."</a:t>
            </a:r>
            <a:endParaRPr lang="fr-FR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educadamente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acabar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Terei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gosto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qualquer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sessão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agora o meu tempo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acabou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Obrigado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68265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Tomar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futuro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colega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confiança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assistir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concentre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abrandar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ritmo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encontrar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anotações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pausa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seria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benéfica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Ou,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deva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incluído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feedback 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conteúdo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02983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complicado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básicos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 marR="0" lvl="1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método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 marR="0" lvl="1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conteúdos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seleção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recursos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visuais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feedback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edição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prática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 marR="0" lvl="1" indent="-228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respirar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16442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fr-FR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Modelar</a:t>
            </a:r>
            <a:r>
              <a:rPr lang="fr-FR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comportamentos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reforçar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mensagens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transmitidas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comprovadas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efetivamente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factores-chave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discurso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volume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velocidade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movimento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corporal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Discurso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devagar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clareza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tom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descontraído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rostos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corporal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Observe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interesse,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aborrecimento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confusão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adapte-os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conforme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914400" marR="0" lvl="2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fr-FR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razões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audiência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desinteressada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consegue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depressa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devagar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aborrece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razões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diretamente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monótono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para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u="none" strike="noStrik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anedotas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interessantes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divertidas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relacionadas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Encarar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visual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entusiasmo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interessante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347963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método para apoiar a aprendizagem é iniciar um debate de feedback entre pares com perguntas preparadas no diapositivo.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 a alguns participantes a oportunidade de responder a cada pergunta.</a:t>
            </a:r>
            <a:endParaRPr lang="fr-FR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técnicas de apresentação são eficazes?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Respostas possíveis: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 contacto visual com o público, evitar virar as costas ao público, falar devagar, falar alto e bom som, evitar ler notas ou diapositivos palavra por palavra, manter uma posição corporal descontraída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distrai?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 é a competência de apresentação que acha que vai ser mais difícil de manter durante a sua apresentação?</a:t>
            </a:r>
            <a:endParaRPr lang="fr-FR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fr-FR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</a:t>
            </a: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Pergunte: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 é a técnica mais importante para praticares antes da apresentação do workshop 3?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213504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i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 aos participantes que terão de ter esta apresentação em mente enquanto realizam as Actividades de Campo durante o Intervalo de Campo 2.  Certifique-se de que dá aos participantes oportunidades suficientes para praticar antes do dia das apresentações do Workshop 3.  Mais importante ainda, os participantes precisam de trabalhar com os mentores e uns com os outros para que as apresentações do Workshop 3 representem todo o seu trabalho árduo. Colegas e mentores podem muitas vezes ajudar um orador a antecipar perguntas difíceis, o que ajuda a preparar-se para a apresentação efectiva.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47666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aula,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aprendizagem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Conteúdo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eficaz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design claro,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entrega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limpa</a:t>
            </a:r>
            <a:endParaRPr lang="fr-FR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fr-FR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estratégia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Responder: 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Planear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Entregar</a:t>
            </a: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SOCO 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que,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lembrete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Primordial,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principal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pretende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retire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079653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voluntário para ler o diapositivo em voz alta.</a:t>
            </a: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 pode descrever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estrutura tradicional de uma apresentação técnica?</a:t>
            </a: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(do diapositivo 17)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endParaRPr lang="fr-FR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(Título)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Introdução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Métodos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Discussão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(Agradecimentos)</a:t>
            </a:r>
            <a:endParaRPr lang="fr-FR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7964210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voz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alta.</a:t>
            </a:r>
            <a:endParaRPr lang="fr-FR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fr-FR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adequada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8839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</a:t>
            </a:r>
            <a:r>
              <a:rPr lang="en-US" sz="1200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Pergunte aos</a:t>
            </a:r>
            <a:r>
              <a:rPr lang="en-US" b="1" u="none" dirty="0"/>
              <a:t> </a:t>
            </a:r>
            <a:r>
              <a:rPr lang="en-US" dirty="0"/>
              <a:t>participantes o que é que torna difícil prestar atenção a uma apresentação?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Confirmar</a:t>
            </a:r>
            <a:r>
              <a:rPr lang="en-US" b="1" u="none" dirty="0"/>
              <a:t> </a:t>
            </a:r>
            <a:r>
              <a:rPr lang="en-US" dirty="0"/>
              <a:t>a(s) resposta(s).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345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</a:t>
            </a:r>
            <a:r>
              <a:rPr lang="en-US" sz="1200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b="1" u="none" dirty="0"/>
              <a:t>Com entusiasmo, leia este diapositivo e envolva os participantes num </a:t>
            </a:r>
            <a:r>
              <a:rPr lang="en-US" b="1" i="1" u="none" dirty="0"/>
              <a:t>breve </a:t>
            </a:r>
            <a:r>
              <a:rPr lang="en-US" b="1" u="none" dirty="0"/>
              <a:t>debate sobre a forma como os bons oradores/apresentadores tornam interessantes temas que de outra forma seriam aborrecidos ou secos e como as suas competências ajudam a captar a atenção das pessoas.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3154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que é que acham que torna uma apresentação oral eficaz?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a(s) resposta(s).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Uma apresentação oral eficaz tem três caraterísticas: um conteúdo forte, uma conceção clara e uma apresentação limpa.</a:t>
            </a:r>
            <a:endParaRPr lang="fr-FR" sz="12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Font typeface="Wingdings" panose="05000000000000000000" pitchFamily="2" charset="2"/>
              <a:buNone/>
            </a:pPr>
            <a:endParaRPr lang="fr-FR" sz="1200" b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Uma apresentação oral eficaz tem três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caraterísticas</a:t>
            </a:r>
            <a:r>
              <a:rPr lang="en-US" sz="1200" i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i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conteúdo forte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 ideias, conceitos e mensagens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claras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1" i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design limpo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 recursos visuais, como diapositivos do PowerPoint ou folhetos, que são fáceis de ler e interpretar; e </a:t>
            </a:r>
            <a:r>
              <a:rPr lang="en-US" sz="1200" b="1" i="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 limpa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através de boas habilidades verbais desenvolvidas com prática e feedback.</a:t>
            </a:r>
            <a:endParaRPr lang="fr-FR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748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Independentemente do tipo de apresentação, o desenvolvimento de uma apresentação pode ser dividido em três passos básicos: planear, preparar e apresentar. Esta lição irá rever cada um destes componentes!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10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fr-FR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fr-FR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planeamento vem em primeiro lugar. A fase de planeamento ocorre antes do desenvolvimento do conteúdo de uma apresentação. Durante esta fase, o apresentador precisa de: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 e descrever 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endParaRPr lang="fr-FR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definir 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apresentação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escolher 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método de entrega,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 a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apresentação.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discutir cada um destes aspectos do planeamento da apresentação.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925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Layouts/_rels/slideLayout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Layouts/_rels/slideLayout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765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37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198" y="422510"/>
            <a:ext cx="10515601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1672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469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53A5C2B4-BAC2-7F5F-C711-D387641BAC27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7AFF4910-DA53-DDBC-ADC1-2CBCFEEB82A6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B3300085-60C3-F09F-3F84-4B5E0668E6D7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018F2CED-BAE6-FF09-8DE4-4AAE2D1203C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graphicFrame>
        <p:nvGraphicFramePr>
          <p:cNvPr id="10" name="Diagram 2">
            <a:extLst>
              <a:ext uri="{FF2B5EF4-FFF2-40B4-BE49-F238E27FC236}">
                <a16:creationId xmlns:a16="http://schemas.microsoft.com/office/drawing/2014/main" id="{A4B7969D-34BE-BB9E-0976-B01FC4ECD35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234041251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26">
            <a:extLst>
              <a:ext uri="{FF2B5EF4-FFF2-40B4-BE49-F238E27FC236}">
                <a16:creationId xmlns:a16="http://schemas.microsoft.com/office/drawing/2014/main" id="{1434E209-7082-FECB-9C49-FE3FB4712410}"/>
              </a:ext>
            </a:extLst>
          </p:cNvPr>
          <p:cNvSpPr txBox="1"/>
          <p:nvPr userDrawn="1"/>
        </p:nvSpPr>
        <p:spPr>
          <a:xfrm>
            <a:off x="508000" y="422510"/>
            <a:ext cx="108458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2041787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53257682-9045-8770-6574-52BBE1154449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B4DB89FC-90B7-1CED-E4B3-49E7DB5AA239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B9EF92CB-A391-1E24-A890-92D6C7C12DAF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873EF0EC-DEA2-131C-0A0E-41CCAC1D8FF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5" name="TextBox 26">
            <a:extLst>
              <a:ext uri="{FF2B5EF4-FFF2-40B4-BE49-F238E27FC236}">
                <a16:creationId xmlns:a16="http://schemas.microsoft.com/office/drawing/2014/main" id="{6F92C766-C7A1-EA29-8D72-9B0616C8ED61}"/>
              </a:ext>
            </a:extLst>
          </p:cNvPr>
          <p:cNvSpPr txBox="1"/>
          <p:nvPr userDrawn="1"/>
        </p:nvSpPr>
        <p:spPr>
          <a:xfrm>
            <a:off x="524933" y="422510"/>
            <a:ext cx="10828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1090F20A-4573-E2D4-A312-B3CA2EAB9055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2">
            <a:extLst>
              <a:ext uri="{FF2B5EF4-FFF2-40B4-BE49-F238E27FC236}">
                <a16:creationId xmlns:a16="http://schemas.microsoft.com/office/drawing/2014/main" id="{4910F142-1DCF-9995-90C6-77F2E840FBE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21131569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9">
            <a:extLst>
              <a:ext uri="{FF2B5EF4-FFF2-40B4-BE49-F238E27FC236}">
                <a16:creationId xmlns:a16="http://schemas.microsoft.com/office/drawing/2014/main" id="{4173FA04-1EF5-3331-6CAD-6D29D9286377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989651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4">
            <a:extLst>
              <a:ext uri="{FF2B5EF4-FFF2-40B4-BE49-F238E27FC236}">
                <a16:creationId xmlns:a16="http://schemas.microsoft.com/office/drawing/2014/main" id="{98066D86-4F38-67E4-79F8-E553BDCDCA03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6">
            <a:extLst>
              <a:ext uri="{FF2B5EF4-FFF2-40B4-BE49-F238E27FC236}">
                <a16:creationId xmlns:a16="http://schemas.microsoft.com/office/drawing/2014/main" id="{65561901-F2E4-F308-C00A-C2A02EC82DBD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A40D39F1-D2F4-6885-B6CC-9CA0499814AB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4" name="Picture 8">
            <a:extLst>
              <a:ext uri="{FF2B5EF4-FFF2-40B4-BE49-F238E27FC236}">
                <a16:creationId xmlns:a16="http://schemas.microsoft.com/office/drawing/2014/main" id="{31F02FF2-2D2D-7212-B481-7BD44A38B50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5" name="TextBox 26">
            <a:extLst>
              <a:ext uri="{FF2B5EF4-FFF2-40B4-BE49-F238E27FC236}">
                <a16:creationId xmlns:a16="http://schemas.microsoft.com/office/drawing/2014/main" id="{0C4A14EC-BD3E-B31A-73FD-D02C467F6D9B}"/>
              </a:ext>
            </a:extLst>
          </p:cNvPr>
          <p:cNvSpPr txBox="1"/>
          <p:nvPr userDrawn="1"/>
        </p:nvSpPr>
        <p:spPr>
          <a:xfrm>
            <a:off x="524933" y="422510"/>
            <a:ext cx="10828867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E91DA3E-318F-928B-577D-C6F88DCC56E9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7" name="Diagram 2">
            <a:extLst>
              <a:ext uri="{FF2B5EF4-FFF2-40B4-BE49-F238E27FC236}">
                <a16:creationId xmlns:a16="http://schemas.microsoft.com/office/drawing/2014/main" id="{95A3500A-ECB3-CEAE-6BC4-493A71B5F1D8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21131569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8" name="TextBox 9">
            <a:extLst>
              <a:ext uri="{FF2B5EF4-FFF2-40B4-BE49-F238E27FC236}">
                <a16:creationId xmlns:a16="http://schemas.microsoft.com/office/drawing/2014/main" id="{EAE81B26-46CE-D637-F455-E4FC36973B25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2722761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871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921" y="541459"/>
            <a:ext cx="9991325" cy="638162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9254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93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262" y="457200"/>
            <a:ext cx="10051153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1628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8738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967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538" y="541459"/>
            <a:ext cx="10062877" cy="64988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6263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4880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1691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695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3001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2753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41CCC5-F48C-414A-BDD1-7F9B65BCB7CA}" type="datetimeFigureOut">
              <a:rPr lang="en-US" smtClean="0"/>
              <a:t>1/22/2026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A50EE77-C776-4B3E-B53D-4F93E697A00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8889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6778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019847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769226"/>
            <a:ext cx="7038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b="1" i="1" kern="1200" dirty="0">
                <a:solidFill>
                  <a:srgbClr val="109648"/>
                </a:solidFill>
                <a:latin typeface="+mn-lt"/>
                <a:ea typeface="+mn-ea"/>
                <a:cs typeface="+mn-cs"/>
              </a:rPr>
              <a:t>Abordagem Uma Só Saúde</a:t>
            </a:r>
            <a:endParaRPr lang="pt-BR" sz="3600" b="1" kern="1200" dirty="0">
              <a:solidFill>
                <a:srgbClr val="109648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 err="1"/>
              <a:t>Oficina</a:t>
            </a:r>
            <a:r>
              <a:rPr lang="en-US" dirty="0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5069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71228974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43323770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18003986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36033" y="5942013"/>
            <a:ext cx="11150600" cy="0"/>
          </a:xfrm>
          <a:prstGeom prst="line">
            <a:avLst/>
          </a:prstGeom>
          <a:ln w="50800">
            <a:solidFill>
              <a:srgbClr val="3367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15200" y="2533650"/>
            <a:ext cx="4267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384" y="179388"/>
            <a:ext cx="2681816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436033" y="5942013"/>
            <a:ext cx="11150600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>
            <a:spLocks noChangeArrowheads="1"/>
          </p:cNvSpPr>
          <p:nvPr userDrawn="1"/>
        </p:nvSpPr>
        <p:spPr bwMode="auto">
          <a:xfrm>
            <a:off x="436034" y="1417639"/>
            <a:ext cx="63711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en-US" sz="2400">
                <a:solidFill>
                  <a:srgbClr val="00820C"/>
                </a:solidFill>
                <a:latin typeface="Franklin Gothic Medium" panose="020B0603020102020204" pitchFamily="34" charset="0"/>
              </a:rPr>
              <a:t>FETP-Frontline + One Health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6299201" y="609600"/>
            <a:ext cx="5292708" cy="52120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Text Placeholder 27">
            <a:extLst>
              <a:ext uri="{FF2B5EF4-FFF2-40B4-BE49-F238E27FC236}">
                <a16:creationId xmlns:a16="http://schemas.microsoft.com/office/drawing/2014/main" id="{DE773544-E4A4-45D2-B3A4-D098E3E21F9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36228" y="1876497"/>
            <a:ext cx="7255739" cy="739467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000" b="1" i="0" baseline="0">
                <a:solidFill>
                  <a:srgbClr val="00953A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None/>
              <a:defRPr sz="3200" b="0" i="0" baseline="0">
                <a:latin typeface="Arial Black"/>
                <a:cs typeface="Arial Black"/>
              </a:defRPr>
            </a:lvl2pPr>
            <a:lvl3pPr>
              <a:buNone/>
              <a:defRPr sz="3200" b="0" i="0" baseline="0">
                <a:latin typeface="Arial Black"/>
                <a:cs typeface="Arial Black"/>
              </a:defRPr>
            </a:lvl3pPr>
            <a:lvl4pPr>
              <a:buNone/>
              <a:defRPr sz="3200" b="0" i="0" baseline="0">
                <a:latin typeface="Arial Black"/>
                <a:cs typeface="Arial Black"/>
              </a:defRPr>
            </a:lvl4pPr>
            <a:lvl5pPr>
              <a:buNone/>
              <a:defRPr sz="3200" b="0" i="0" baseline="0">
                <a:latin typeface="Arial Black"/>
                <a:cs typeface="Arial Black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45EB4CC8-6102-4944-B1B1-F3CD3A44FA3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36227" y="2622920"/>
            <a:ext cx="7996572" cy="739467"/>
          </a:xfrm>
          <a:prstGeom prst="rect">
            <a:avLst/>
          </a:prstGeom>
        </p:spPr>
        <p:txBody>
          <a:bodyPr lIns="0" rIns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4000" b="0" i="0" baseline="0">
                <a:solidFill>
                  <a:schemeClr val="tx1"/>
                </a:solidFill>
                <a:latin typeface="Franklin Gothic Medium" panose="020B0603020102020204" pitchFamily="34" charset="0"/>
                <a:cs typeface="Franklin Gothic Medium" panose="020B0603020102020204" pitchFamily="34" charset="0"/>
              </a:defRPr>
            </a:lvl1pPr>
            <a:lvl2pPr>
              <a:buNone/>
              <a:defRPr sz="3200" b="0" i="0" baseline="0">
                <a:latin typeface="Arial Black"/>
                <a:cs typeface="Arial Black"/>
              </a:defRPr>
            </a:lvl2pPr>
            <a:lvl3pPr>
              <a:buNone/>
              <a:defRPr sz="3200" b="0" i="0" baseline="0">
                <a:latin typeface="Arial Black"/>
                <a:cs typeface="Arial Black"/>
              </a:defRPr>
            </a:lvl3pPr>
            <a:lvl4pPr>
              <a:buNone/>
              <a:defRPr sz="3200" b="0" i="0" baseline="0">
                <a:latin typeface="Arial Black"/>
                <a:cs typeface="Arial Black"/>
              </a:defRPr>
            </a:lvl4pPr>
            <a:lvl5pPr>
              <a:buNone/>
              <a:defRPr sz="3200" b="0" i="0" baseline="0">
                <a:latin typeface="Arial Black"/>
                <a:cs typeface="Arial Black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/>
          </p:nvPr>
        </p:nvSpPr>
        <p:spPr>
          <a:xfrm>
            <a:off x="8127999" y="6167447"/>
            <a:ext cx="3467999" cy="498324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18169" y="6168596"/>
            <a:ext cx="7608231" cy="50292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747627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48218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5400"/>
            <a:ext cx="11094720" cy="111760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6415294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8BA4C540-C2DD-4BC4-AF21-5B6591183F01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8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48218" y="469900"/>
            <a:ext cx="1109556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2.06 Summary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739901"/>
            <a:ext cx="11094720" cy="466089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4625412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8BA4C540-C2DD-4BC4-AF21-5B6591183F01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8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48218" y="469900"/>
            <a:ext cx="1109556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2.06 Learning Objectives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739901"/>
            <a:ext cx="11094720" cy="466089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172266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Learning 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8BA4C540-C2DD-4BC4-AF21-5B6591183F01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6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48218" y="114300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48218" y="469900"/>
            <a:ext cx="1109556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1200"/>
              </a:spcBef>
              <a:defRPr/>
            </a:pPr>
            <a:r>
              <a:rPr lang="en-US" altLang="en-US" sz="3600">
                <a:latin typeface="Franklin Gothic Medium" panose="020B0603020102020204" pitchFamily="34" charset="0"/>
              </a:rPr>
              <a:t>Lesson 2.06 Learning Objectives</a:t>
            </a:r>
          </a:p>
          <a:p>
            <a:pPr>
              <a:spcBef>
                <a:spcPts val="1200"/>
              </a:spcBef>
              <a:defRPr/>
            </a:pPr>
            <a:r>
              <a:rPr lang="en-US" altLang="en-US" sz="2800">
                <a:latin typeface="Arial" panose="020B0604020202020204" pitchFamily="34" charset="0"/>
              </a:rPr>
              <a:t>At the end of this lesson, you will be able to:</a:t>
            </a:r>
          </a:p>
          <a:p>
            <a:pPr>
              <a:spcBef>
                <a:spcPts val="1200"/>
              </a:spcBef>
              <a:defRPr/>
            </a:pPr>
            <a:endParaRPr lang="en-US" altLang="en-US" sz="280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739901"/>
            <a:ext cx="11094720" cy="466089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buClr>
                <a:srgbClr val="00820C"/>
              </a:buClr>
              <a:buFont typeface="Wingdings" pitchFamily="2" charset="2"/>
              <a:buChar char="§"/>
              <a:defRPr sz="2800"/>
            </a:lvl1pPr>
            <a:lvl2pPr>
              <a:spcBef>
                <a:spcPts val="600"/>
              </a:spcBef>
              <a:buClr>
                <a:srgbClr val="00953A"/>
              </a:buClr>
              <a:defRPr sz="2800"/>
            </a:lvl2pPr>
            <a:lvl3pPr>
              <a:spcBef>
                <a:spcPts val="0"/>
              </a:spcBef>
              <a:buClr>
                <a:srgbClr val="00953A"/>
              </a:buClr>
              <a:defRPr sz="2400"/>
            </a:lvl3pPr>
            <a:lvl4pPr>
              <a:spcBef>
                <a:spcPts val="0"/>
              </a:spcBef>
              <a:buClr>
                <a:srgbClr val="00953A"/>
              </a:buClr>
              <a:defRPr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D4051DD-DB8B-4F75-9B8B-B3EA37B03AA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149600" y="5705476"/>
            <a:ext cx="5486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n-US" altLang="en-US" sz="5400" dirty="0" err="1">
                <a:latin typeface="Arial" panose="020B0604020202020204" pitchFamily="34" charset="0"/>
              </a:rPr>
              <a:t>Perguntas</a:t>
            </a:r>
            <a:r>
              <a:rPr lang="en-US" altLang="en-US" sz="5400" dirty="0">
                <a:latin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46568780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with bottom strip,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058"/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777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8533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otal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70"/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</p:spTree>
    <p:extLst>
      <p:ext uri="{BB962C8B-B14F-4D97-AF65-F5344CB8AC3E}">
        <p14:creationId xmlns:p14="http://schemas.microsoft.com/office/powerpoint/2010/main" val="2922544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89391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0FE079-6FBF-AC7A-BA46-3B0D1BBEB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95575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81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001661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3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188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60612" y="413884"/>
            <a:ext cx="71964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0642610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089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8">
            <a:extLst>
              <a:ext uri="{FF2B5EF4-FFF2-40B4-BE49-F238E27FC236}">
                <a16:creationId xmlns:a16="http://schemas.microsoft.com/office/drawing/2014/main" id="{2BFC084E-EA30-AC9A-E513-A625DC3D5FB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77784" y="6254750"/>
            <a:ext cx="365760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sz="1600">
              <a:solidFill>
                <a:schemeClr val="bg1"/>
              </a:solidFill>
              <a:latin typeface="Franklin Gothic Medium Cond" pitchFamily="34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F85F90E-12CA-CC89-FDE7-64125DE6C9B2}"/>
              </a:ext>
            </a:extLst>
          </p:cNvPr>
          <p:cNvSpPr/>
          <p:nvPr userDrawn="1"/>
        </p:nvSpPr>
        <p:spPr>
          <a:xfrm>
            <a:off x="0" y="6672263"/>
            <a:ext cx="12192000" cy="203200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21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9" r:id="rId1"/>
    <p:sldLayoutId id="2147484760" r:id="rId2"/>
    <p:sldLayoutId id="2147484761" r:id="rId3"/>
    <p:sldLayoutId id="2147484762" r:id="rId4"/>
    <p:sldLayoutId id="2147484763" r:id="rId5"/>
    <p:sldLayoutId id="2147484764" r:id="rId6"/>
    <p:sldLayoutId id="2147484765" r:id="rId7"/>
    <p:sldLayoutId id="2147484766" r:id="rId8"/>
    <p:sldLayoutId id="2147484767" r:id="rId9"/>
    <p:sldLayoutId id="2147484768" r:id="rId10"/>
    <p:sldLayoutId id="2147484769" r:id="rId11"/>
    <p:sldLayoutId id="2147484770" r:id="rId12"/>
    <p:sldLayoutId id="2147484771" r:id="rId13"/>
    <p:sldLayoutId id="2147484772" r:id="rId14"/>
    <p:sldLayoutId id="2147484773" r:id="rId15"/>
    <p:sldLayoutId id="2147484774" r:id="rId16"/>
    <p:sldLayoutId id="2147484775" r:id="rId17"/>
    <p:sldLayoutId id="2147484776" r:id="rId18"/>
    <p:sldLayoutId id="2147484777" r:id="rId19"/>
    <p:sldLayoutId id="2147484778" r:id="rId20"/>
    <p:sldLayoutId id="2147484779" r:id="rId21"/>
    <p:sldLayoutId id="2147484780" r:id="rId22"/>
    <p:sldLayoutId id="2147484781" r:id="rId23"/>
    <p:sldLayoutId id="2147484782" r:id="rId24"/>
    <p:sldLayoutId id="2147484783" r:id="rId25"/>
    <p:sldLayoutId id="2147484784" r:id="rId26"/>
    <p:sldLayoutId id="2147484785" r:id="rId27"/>
    <p:sldLayoutId id="2147484786" r:id="rId28"/>
    <p:sldLayoutId id="2147484787" r:id="rId29"/>
    <p:sldLayoutId id="2147484788" r:id="rId30"/>
    <p:sldLayoutId id="2147484789" r:id="rId31"/>
    <p:sldLayoutId id="2147484790" r:id="rId32"/>
    <p:sldLayoutId id="2147484727" r:id="rId33"/>
    <p:sldLayoutId id="2147484729" r:id="rId34"/>
    <p:sldLayoutId id="2147484731" r:id="rId35"/>
    <p:sldLayoutId id="2147484670" r:id="rId36"/>
    <p:sldLayoutId id="2147484675" r:id="rId37"/>
    <p:sldLayoutId id="2147484674" r:id="rId38"/>
    <p:sldLayoutId id="2147484676" r:id="rId39"/>
    <p:sldLayoutId id="2147484732" r:id="rId4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chart" Target="../charts/char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Placeholder 27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cs typeface="Times New Roman" panose="02020603050405020304" pitchFamily="18" charset="0"/>
              </a:rPr>
              <a:t>Apresentações</a:t>
            </a:r>
            <a:r>
              <a:rPr lang="en-US" altLang="en-US" dirty="0">
                <a:cs typeface="Times New Roman" panose="02020603050405020304" pitchFamily="18" charset="0"/>
              </a:rPr>
              <a:t> </a:t>
            </a:r>
            <a:r>
              <a:rPr lang="en-US" altLang="en-US" dirty="0" err="1">
                <a:cs typeface="Times New Roman" panose="02020603050405020304" pitchFamily="18" charset="0"/>
              </a:rPr>
              <a:t>orais</a:t>
            </a:r>
            <a:endParaRPr lang="en-US" altLang="en-US" dirty="0">
              <a:cs typeface="Times New Roman" panose="02020603050405020304" pitchFamily="18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0D9987-23F1-76AB-F899-CFB77F4BF55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Oficina</a:t>
            </a:r>
            <a:r>
              <a:rPr lang="en-US" dirty="0"/>
              <a:t> 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7F9553-765A-4507-AD04-3D6517F3D9A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Quem</a:t>
            </a:r>
            <a:r>
              <a:rPr lang="en-US" dirty="0"/>
              <a:t> é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público</a:t>
            </a:r>
            <a:r>
              <a:rPr lang="en-US" dirty="0"/>
              <a:t>?</a:t>
            </a:r>
          </a:p>
          <a:p>
            <a:pPr lvl="1">
              <a:buClr>
                <a:srgbClr val="00953A"/>
              </a:buClr>
            </a:pPr>
            <a:r>
              <a:rPr lang="en-US" dirty="0" err="1"/>
              <a:t>Interno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externo</a:t>
            </a:r>
            <a:endParaRPr lang="en-US" sz="800" dirty="0"/>
          </a:p>
          <a:p>
            <a:pPr lvl="1">
              <a:buClr>
                <a:srgbClr val="00953A"/>
              </a:buClr>
            </a:pPr>
            <a:r>
              <a:rPr lang="en-US" dirty="0" err="1"/>
              <a:t>Formação</a:t>
            </a:r>
            <a:r>
              <a:rPr lang="en-US" dirty="0"/>
              <a:t> </a:t>
            </a:r>
            <a:r>
              <a:rPr lang="en-US" dirty="0" err="1"/>
              <a:t>acadêmica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 err="1"/>
              <a:t>Língua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 err="1"/>
              <a:t>Motivações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 err="1"/>
              <a:t>Valores</a:t>
            </a:r>
            <a:r>
              <a:rPr lang="en-US" dirty="0"/>
              <a:t> e </a:t>
            </a:r>
            <a:r>
              <a:rPr lang="en-US" dirty="0" err="1"/>
              <a:t>cultura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 err="1"/>
              <a:t>Necessidades</a:t>
            </a:r>
            <a:r>
              <a:rPr lang="en-US" dirty="0"/>
              <a:t> </a:t>
            </a:r>
            <a:r>
              <a:rPr lang="en-US" dirty="0" err="1"/>
              <a:t>especiais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D90279-62EB-472B-A557-1F96519DB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Planejar</a:t>
            </a:r>
            <a:r>
              <a:rPr lang="en-US" dirty="0"/>
              <a:t>: </a:t>
            </a:r>
            <a:r>
              <a:rPr lang="en-US" dirty="0" err="1"/>
              <a:t>identificar</a:t>
            </a:r>
            <a:r>
              <a:rPr lang="en-US" dirty="0"/>
              <a:t> e descrever o público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08966EB8-8618-7E99-942E-C9B64CC6EE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974" y="1478857"/>
            <a:ext cx="6014826" cy="45111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5280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71C868F-EAF3-43A5-B85C-061D362FE35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O que pretende alcançar com a sua apresentação?</a:t>
            </a:r>
          </a:p>
          <a:p>
            <a:pPr lvl="1">
              <a:buClr>
                <a:srgbClr val="00953A"/>
              </a:buClr>
            </a:pPr>
            <a:r>
              <a:rPr lang="en-US" sz="2800" dirty="0"/>
              <a:t>Informar</a:t>
            </a:r>
            <a:endParaRPr lang="en-US" sz="2800" dirty="0">
              <a:cs typeface="Arial"/>
            </a:endParaRPr>
          </a:p>
          <a:p>
            <a:pPr lvl="1">
              <a:buClr>
                <a:srgbClr val="00953A"/>
              </a:buClr>
            </a:pPr>
            <a:r>
              <a:rPr lang="en-US" sz="2800" dirty="0"/>
              <a:t>Persuadir</a:t>
            </a:r>
            <a:endParaRPr lang="en-US" sz="2800" dirty="0">
              <a:cs typeface="Arial"/>
            </a:endParaRPr>
          </a:p>
          <a:p>
            <a:pPr lvl="1">
              <a:buClr>
                <a:srgbClr val="00953A"/>
              </a:buClr>
            </a:pPr>
            <a:r>
              <a:rPr lang="en-US" sz="2800" dirty="0"/>
              <a:t>Motivar</a:t>
            </a:r>
            <a:endParaRPr lang="en-US" sz="2800" dirty="0">
              <a:cs typeface="Arial"/>
            </a:endParaRPr>
          </a:p>
          <a:p>
            <a:pPr lvl="1">
              <a:buClr>
                <a:srgbClr val="00953A"/>
              </a:buClr>
            </a:pPr>
            <a:r>
              <a:rPr lang="en-US" sz="2800" dirty="0"/>
              <a:t>Ensinar</a:t>
            </a:r>
            <a:endParaRPr lang="en-US" sz="2800" dirty="0"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CFEE31-EA10-450A-A093-A26FD3A28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Planejar</a:t>
            </a:r>
            <a:r>
              <a:rPr lang="en-US" dirty="0"/>
              <a:t>: </a:t>
            </a:r>
            <a:r>
              <a:rPr lang="en-US" dirty="0" err="1"/>
              <a:t>definir</a:t>
            </a:r>
            <a:r>
              <a:rPr lang="en-US" dirty="0"/>
              <a:t> o </a:t>
            </a:r>
            <a:r>
              <a:rPr lang="en-US" dirty="0" err="1"/>
              <a:t>objetivo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430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ext Placeholder 5">
            <a:extLst>
              <a:ext uri="{FF2B5EF4-FFF2-40B4-BE49-F238E27FC236}">
                <a16:creationId xmlns:a16="http://schemas.microsoft.com/office/drawing/2014/main" id="{E82B7EB2-69AB-1E25-CEE0-B83F5B92B4B4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729296780"/>
              </p:ext>
            </p:extLst>
          </p:nvPr>
        </p:nvGraphicFramePr>
        <p:xfrm>
          <a:off x="838200" y="1479550"/>
          <a:ext cx="10515600" cy="4638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FB0FDB0-99AC-411F-9D5F-8E324EB3F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Planejar</a:t>
            </a:r>
            <a:r>
              <a:rPr lang="en-US" dirty="0"/>
              <a:t>: </a:t>
            </a:r>
            <a:r>
              <a:rPr lang="en-US" dirty="0" err="1"/>
              <a:t>selecionar</a:t>
            </a:r>
            <a:r>
              <a:rPr lang="en-US" dirty="0"/>
              <a:t> o </a:t>
            </a:r>
            <a:r>
              <a:rPr lang="en-US" dirty="0" err="1"/>
              <a:t>método</a:t>
            </a:r>
            <a:r>
              <a:rPr lang="en-US" dirty="0"/>
              <a:t> de </a:t>
            </a:r>
            <a:r>
              <a:rPr lang="en-US" dirty="0" err="1"/>
              <a:t>entrega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944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758C401-40EF-4644-893B-7C16634FE22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Tipo de </a:t>
            </a:r>
            <a:r>
              <a:rPr lang="en-US" dirty="0" err="1"/>
              <a:t>apresentação</a:t>
            </a:r>
            <a:r>
              <a:rPr lang="en-US" dirty="0"/>
              <a:t>:</a:t>
            </a:r>
          </a:p>
          <a:p>
            <a:pPr lvl="1">
              <a:buClr>
                <a:srgbClr val="00953A"/>
              </a:buClr>
            </a:pP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  <a:p>
            <a:pPr lvl="1">
              <a:buClr>
                <a:srgbClr val="00953A"/>
              </a:buClr>
            </a:pP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  <a:p>
            <a:pPr marL="0" indent="0">
              <a:buClrTx/>
              <a:buNone/>
            </a:pPr>
            <a:endParaRPr lang="en-US" b="1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51495FC-111F-4433-8427-6E70B52FF5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Planejar</a:t>
            </a:r>
            <a:r>
              <a:rPr lang="en-US" dirty="0"/>
              <a:t>: </a:t>
            </a:r>
            <a:r>
              <a:rPr lang="en-US" dirty="0" err="1"/>
              <a:t>estabelecer</a:t>
            </a:r>
            <a:r>
              <a:rPr lang="en-US" dirty="0"/>
              <a:t> a </a:t>
            </a:r>
            <a:r>
              <a:rPr lang="en-US" dirty="0" err="1"/>
              <a:t>estrutura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7BCF003-5854-6321-457A-DA0168A700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978195"/>
            <a:ext cx="5468968" cy="364063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196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85B0FD-7B13-4904-95AA-AFA0D21C52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170920" cy="463930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953A"/>
                </a:solidFill>
              </a:rPr>
              <a:t>SOCO: </a:t>
            </a:r>
            <a:r>
              <a:rPr lang="en-US" b="1" dirty="0" err="1">
                <a:solidFill>
                  <a:srgbClr val="00953A"/>
                </a:solidFill>
              </a:rPr>
              <a:t>objetivo</a:t>
            </a:r>
            <a:r>
              <a:rPr lang="en-US" b="1" dirty="0">
                <a:solidFill>
                  <a:srgbClr val="00953A"/>
                </a:solidFill>
              </a:rPr>
              <a:t> único e primordial de comunicação</a:t>
            </a:r>
          </a:p>
          <a:p>
            <a:r>
              <a:rPr lang="en-US" dirty="0"/>
              <a:t>Uma declaração sumária concisa e fácil de compreender que pretende que o seu público memorize</a:t>
            </a:r>
          </a:p>
          <a:p>
            <a:r>
              <a:rPr lang="en-US" dirty="0"/>
              <a:t>Exemplos:</a:t>
            </a:r>
          </a:p>
          <a:p>
            <a:pPr lvl="1"/>
            <a:r>
              <a:rPr lang="en-US" sz="2200" dirty="0"/>
              <a:t>"Os casos de sarampo e de poliomielite associada à vacina </a:t>
            </a:r>
            <a:r>
              <a:rPr lang="en-US" sz="2200" dirty="0" err="1"/>
              <a:t>estão</a:t>
            </a:r>
            <a:r>
              <a:rPr lang="en-US" sz="2200" dirty="0"/>
              <a:t> </a:t>
            </a:r>
            <a:r>
              <a:rPr lang="en-US" sz="2200" dirty="0" err="1"/>
              <a:t>ocorrendo</a:t>
            </a:r>
            <a:r>
              <a:rPr lang="en-US" sz="2200" dirty="0"/>
              <a:t> </a:t>
            </a:r>
            <a:r>
              <a:rPr lang="en-US" sz="2200" dirty="0" err="1"/>
              <a:t>devido</a:t>
            </a:r>
            <a:r>
              <a:rPr lang="en-US" sz="2200" dirty="0"/>
              <a:t> a um declínio nas taxas de vacinação, </a:t>
            </a:r>
            <a:r>
              <a:rPr lang="en-US" sz="2200" dirty="0" err="1"/>
              <a:t>havendo</a:t>
            </a:r>
            <a:r>
              <a:rPr lang="en-US" sz="2200" dirty="0"/>
              <a:t> </a:t>
            </a:r>
            <a:r>
              <a:rPr lang="en-US" sz="2200" dirty="0" err="1"/>
              <a:t>mais</a:t>
            </a:r>
            <a:r>
              <a:rPr lang="en-US" sz="2200" dirty="0"/>
              <a:t> crianças em risco. Temos de </a:t>
            </a:r>
            <a:r>
              <a:rPr lang="en-US" sz="2200" dirty="0" err="1"/>
              <a:t>melhorar</a:t>
            </a:r>
            <a:r>
              <a:rPr lang="en-US" sz="2200" dirty="0"/>
              <a:t> </a:t>
            </a:r>
            <a:r>
              <a:rPr lang="en-US" sz="2200" dirty="0" err="1"/>
              <a:t>essas</a:t>
            </a:r>
            <a:r>
              <a:rPr lang="en-US" sz="2200" dirty="0"/>
              <a:t> </a:t>
            </a:r>
            <a:r>
              <a:rPr lang="en-US" sz="2200" dirty="0" err="1"/>
              <a:t>taxas</a:t>
            </a:r>
            <a:r>
              <a:rPr lang="en-US" sz="2200" dirty="0"/>
              <a:t>."</a:t>
            </a:r>
          </a:p>
          <a:p>
            <a:pPr lvl="1"/>
            <a:r>
              <a:rPr lang="en-US" sz="2200" dirty="0"/>
              <a:t>"Embora a </a:t>
            </a:r>
            <a:r>
              <a:rPr lang="en-US" sz="2200" dirty="0" err="1"/>
              <a:t>tuberculose</a:t>
            </a:r>
            <a:r>
              <a:rPr lang="en-US" sz="2200" dirty="0"/>
              <a:t> </a:t>
            </a:r>
            <a:r>
              <a:rPr lang="en-US" sz="2200" dirty="0" err="1"/>
              <a:t>esteja</a:t>
            </a:r>
            <a:r>
              <a:rPr lang="en-US" sz="2200" dirty="0"/>
              <a:t> </a:t>
            </a:r>
            <a:r>
              <a:rPr lang="en-US" sz="2200" dirty="0" err="1"/>
              <a:t>aumentando</a:t>
            </a:r>
            <a:r>
              <a:rPr lang="en-US" sz="2200" dirty="0"/>
              <a:t>, </a:t>
            </a:r>
            <a:r>
              <a:rPr lang="en-US" sz="2200" dirty="0" err="1"/>
              <a:t>é</a:t>
            </a:r>
            <a:r>
              <a:rPr lang="en-US" sz="2200" dirty="0"/>
              <a:t> um </a:t>
            </a:r>
            <a:r>
              <a:rPr lang="en-US" sz="2200" dirty="0" err="1"/>
              <a:t>doença</a:t>
            </a:r>
            <a:r>
              <a:rPr lang="en-US" sz="2200" dirty="0"/>
              <a:t> tratável. Incentivamos todas as pessoas com sintomas a serem avaliadas o mais rapidamente possível."</a:t>
            </a:r>
          </a:p>
          <a:p>
            <a:pPr lvl="1"/>
            <a:r>
              <a:rPr lang="en-US" sz="2200" dirty="0"/>
              <a:t>"Ainda não sabemos quantas pessoas podem estar infectadas com o vírus da dengue, mas </a:t>
            </a:r>
            <a:r>
              <a:rPr lang="en-US" sz="2200" dirty="0" err="1"/>
              <a:t>estamos</a:t>
            </a:r>
            <a:r>
              <a:rPr lang="en-US" sz="2200" dirty="0"/>
              <a:t> </a:t>
            </a:r>
            <a:r>
              <a:rPr lang="en-US" sz="2200" dirty="0" err="1"/>
              <a:t>trabalhando</a:t>
            </a:r>
            <a:r>
              <a:rPr lang="en-US" sz="2200" dirty="0"/>
              <a:t> com o </a:t>
            </a:r>
            <a:r>
              <a:rPr lang="en-US" sz="2200" dirty="0" err="1"/>
              <a:t>laboratório</a:t>
            </a:r>
            <a:r>
              <a:rPr lang="en-US" sz="2200" dirty="0"/>
              <a:t> para responder </a:t>
            </a:r>
            <a:br>
              <a:rPr lang="en-US" sz="2200" dirty="0"/>
            </a:br>
            <a:r>
              <a:rPr lang="en-US" sz="2200" dirty="0" err="1"/>
              <a:t>essa</a:t>
            </a:r>
            <a:r>
              <a:rPr lang="en-US" sz="2200" dirty="0"/>
              <a:t> pergunta".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4B70CE-A8E1-4658-85D0-2C66EF709C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Preparar</a:t>
            </a:r>
            <a:r>
              <a:rPr lang="en-US" dirty="0"/>
              <a:t> um SOCO</a:t>
            </a:r>
          </a:p>
        </p:txBody>
      </p:sp>
    </p:spTree>
    <p:extLst>
      <p:ext uri="{BB962C8B-B14F-4D97-AF65-F5344CB8AC3E}">
        <p14:creationId xmlns:p14="http://schemas.microsoft.com/office/powerpoint/2010/main" val="278328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B7D6786-7C21-4319-AC2F-59A491C9AE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No final da </a:t>
            </a:r>
            <a:r>
              <a:rPr lang="en-US" dirty="0" err="1"/>
              <a:t>fase</a:t>
            </a:r>
            <a:r>
              <a:rPr lang="en-US" dirty="0"/>
              <a:t> de </a:t>
            </a:r>
            <a:r>
              <a:rPr lang="en-US" dirty="0" err="1"/>
              <a:t>planeamento</a:t>
            </a:r>
            <a:r>
              <a:rPr lang="en-US" dirty="0"/>
              <a:t>, </a:t>
            </a:r>
            <a:r>
              <a:rPr lang="en-US" dirty="0" err="1"/>
              <a:t>deve</a:t>
            </a:r>
            <a:r>
              <a:rPr lang="en-US" dirty="0"/>
              <a:t> ser </a:t>
            </a:r>
            <a:r>
              <a:rPr lang="en-US" dirty="0" err="1"/>
              <a:t>capaz</a:t>
            </a:r>
            <a:r>
              <a:rPr lang="en-US" dirty="0"/>
              <a:t> de responder </a:t>
            </a:r>
            <a:r>
              <a:rPr lang="en-US" dirty="0" err="1"/>
              <a:t>às</a:t>
            </a:r>
            <a:r>
              <a:rPr lang="en-US" dirty="0"/>
              <a:t> </a:t>
            </a:r>
            <a:r>
              <a:rPr lang="en-US" dirty="0" err="1"/>
              <a:t>seguintes</a:t>
            </a:r>
            <a:r>
              <a:rPr lang="en-US" dirty="0"/>
              <a:t> </a:t>
            </a:r>
            <a:r>
              <a:rPr lang="en-US" dirty="0" err="1"/>
              <a:t>perguntas</a:t>
            </a:r>
            <a:r>
              <a:rPr lang="en-US" dirty="0"/>
              <a:t>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64C236-D64A-4DA7-97AD-E32343F53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Lista de </a:t>
            </a:r>
            <a:r>
              <a:rPr lang="en-US" dirty="0" err="1"/>
              <a:t>controle</a:t>
            </a:r>
            <a:r>
              <a:rPr lang="en-US" dirty="0"/>
              <a:t> de </a:t>
            </a:r>
            <a:r>
              <a:rPr lang="en-US" dirty="0" err="1"/>
              <a:t>planejamento</a:t>
            </a:r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33084569-3586-46A6-ABDD-CE40877E95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061890"/>
              </p:ext>
            </p:extLst>
          </p:nvPr>
        </p:nvGraphicFramePr>
        <p:xfrm>
          <a:off x="1579418" y="3219968"/>
          <a:ext cx="9414163" cy="518160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259399">
                  <a:extLst>
                    <a:ext uri="{9D8B030D-6E8A-4147-A177-3AD203B41FA5}">
                      <a16:colId xmlns:a16="http://schemas.microsoft.com/office/drawing/2014/main" val="1947186197"/>
                    </a:ext>
                  </a:extLst>
                </a:gridCol>
                <a:gridCol w="7154764">
                  <a:extLst>
                    <a:ext uri="{9D8B030D-6E8A-4147-A177-3AD203B41FA5}">
                      <a16:colId xmlns:a16="http://schemas.microsoft.com/office/drawing/2014/main" val="104208304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O </a:t>
                      </a:r>
                      <a:r>
                        <a:rPr lang="en-US" sz="2800" b="1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quê</a:t>
                      </a:r>
                      <a:endParaRPr lang="en-US" sz="2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Mensagem-chave</a:t>
                      </a:r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(SOCO) </a:t>
                      </a:r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ou</a:t>
                      </a:r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constatação</a:t>
                      </a:r>
                      <a:endParaRPr lang="en-US" sz="28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1447503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1698AF3-0401-459D-7C9C-D6BF3BB5A8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129057"/>
              </p:ext>
            </p:extLst>
          </p:nvPr>
        </p:nvGraphicFramePr>
        <p:xfrm>
          <a:off x="1579418" y="2674600"/>
          <a:ext cx="9414163" cy="540118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259399">
                  <a:extLst>
                    <a:ext uri="{9D8B030D-6E8A-4147-A177-3AD203B41FA5}">
                      <a16:colId xmlns:a16="http://schemas.microsoft.com/office/drawing/2014/main" val="1947186197"/>
                    </a:ext>
                  </a:extLst>
                </a:gridCol>
                <a:gridCol w="7154764">
                  <a:extLst>
                    <a:ext uri="{9D8B030D-6E8A-4147-A177-3AD203B41FA5}">
                      <a16:colId xmlns:a16="http://schemas.microsoft.com/office/drawing/2014/main" val="1042083049"/>
                    </a:ext>
                  </a:extLst>
                </a:gridCol>
              </a:tblGrid>
              <a:tr h="540118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Quem</a:t>
                      </a:r>
                      <a:endParaRPr lang="en-US" sz="2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Público-alvo</a:t>
                      </a:r>
                      <a:endParaRPr lang="en-US" sz="28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083562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B71E6A8-759B-EBB5-DDF6-5F11F56B5B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098035"/>
              </p:ext>
            </p:extLst>
          </p:nvPr>
        </p:nvGraphicFramePr>
        <p:xfrm>
          <a:off x="1579418" y="3740761"/>
          <a:ext cx="9414163" cy="518160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259399">
                  <a:extLst>
                    <a:ext uri="{9D8B030D-6E8A-4147-A177-3AD203B41FA5}">
                      <a16:colId xmlns:a16="http://schemas.microsoft.com/office/drawing/2014/main" val="3337247857"/>
                    </a:ext>
                  </a:extLst>
                </a:gridCol>
                <a:gridCol w="7154764">
                  <a:extLst>
                    <a:ext uri="{9D8B030D-6E8A-4147-A177-3AD203B41FA5}">
                      <a16:colId xmlns:a16="http://schemas.microsoft.com/office/drawing/2014/main" val="33469411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Quando</a:t>
                      </a:r>
                      <a:endParaRPr lang="en-US" sz="2800" b="1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Período</a:t>
                      </a:r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de tempo</a:t>
                      </a:r>
                      <a:endParaRPr lang="en-US" sz="28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679919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94E4B70A-8C6A-B573-CDAE-989043F3B9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817533"/>
              </p:ext>
            </p:extLst>
          </p:nvPr>
        </p:nvGraphicFramePr>
        <p:xfrm>
          <a:off x="1579417" y="4268754"/>
          <a:ext cx="9414163" cy="518160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259399">
                  <a:extLst>
                    <a:ext uri="{9D8B030D-6E8A-4147-A177-3AD203B41FA5}">
                      <a16:colId xmlns:a16="http://schemas.microsoft.com/office/drawing/2014/main" val="2481194034"/>
                    </a:ext>
                  </a:extLst>
                </a:gridCol>
                <a:gridCol w="7154764">
                  <a:extLst>
                    <a:ext uri="{9D8B030D-6E8A-4147-A177-3AD203B41FA5}">
                      <a16:colId xmlns:a16="http://schemas.microsoft.com/office/drawing/2014/main" val="2055859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Como</a:t>
                      </a:r>
                      <a:endParaRPr lang="en-US" sz="2800" b="1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Método</a:t>
                      </a:r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entrega</a:t>
                      </a:r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b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estrutura</a:t>
                      </a:r>
                      <a:endParaRPr lang="en-US" sz="28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92045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607E669-568E-3336-718B-02D5BED77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446685"/>
              </p:ext>
            </p:extLst>
          </p:nvPr>
        </p:nvGraphicFramePr>
        <p:xfrm>
          <a:off x="1579417" y="4793355"/>
          <a:ext cx="9414163" cy="518160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259399">
                  <a:extLst>
                    <a:ext uri="{9D8B030D-6E8A-4147-A177-3AD203B41FA5}">
                      <a16:colId xmlns:a16="http://schemas.microsoft.com/office/drawing/2014/main" val="2931796715"/>
                    </a:ext>
                  </a:extLst>
                </a:gridCol>
                <a:gridCol w="7154764">
                  <a:extLst>
                    <a:ext uri="{9D8B030D-6E8A-4147-A177-3AD203B41FA5}">
                      <a16:colId xmlns:a16="http://schemas.microsoft.com/office/drawing/2014/main" val="3133715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Porquê</a:t>
                      </a:r>
                      <a:endParaRPr lang="en-US" sz="2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Objetivo da apresentação</a:t>
                      </a:r>
                      <a:endParaRPr lang="en-US" sz="28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6115311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6C2F59CC-FBE8-C4EE-86D8-E767832656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231317"/>
              </p:ext>
            </p:extLst>
          </p:nvPr>
        </p:nvGraphicFramePr>
        <p:xfrm>
          <a:off x="1579416" y="5325506"/>
          <a:ext cx="9414163" cy="631324"/>
        </p:xfrm>
        <a:graphic>
          <a:graphicData uri="http://schemas.openxmlformats.org/drawingml/2006/table">
            <a:tbl>
              <a:tblPr firstCol="1">
                <a:tableStyleId>{616DA210-FB5B-4158-B5E0-FEB733F419BA}</a:tableStyleId>
              </a:tblPr>
              <a:tblGrid>
                <a:gridCol w="2259399">
                  <a:extLst>
                    <a:ext uri="{9D8B030D-6E8A-4147-A177-3AD203B41FA5}">
                      <a16:colId xmlns:a16="http://schemas.microsoft.com/office/drawing/2014/main" val="4194810683"/>
                    </a:ext>
                  </a:extLst>
                </a:gridCol>
                <a:gridCol w="7154764">
                  <a:extLst>
                    <a:ext uri="{9D8B030D-6E8A-4147-A177-3AD203B41FA5}">
                      <a16:colId xmlns:a16="http://schemas.microsoft.com/office/drawing/2014/main" val="232258593"/>
                    </a:ext>
                  </a:extLst>
                </a:gridCol>
              </a:tblGrid>
              <a:tr h="631324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Onde</a:t>
                      </a:r>
                      <a:endParaRPr lang="en-US" sz="28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Caraterísticas da localidade</a:t>
                      </a:r>
                      <a:endParaRPr lang="en-US" sz="2800" b="0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0815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044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B1A2B-1664-4D9A-9664-35EBF9BE0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Estratégia de apresentação</a:t>
            </a:r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8302693-159C-4DB2-A90D-B9F3F4F5F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4099" y="3327506"/>
            <a:ext cx="2858761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>
                <a:solidFill>
                  <a:schemeClr val="bg1">
                    <a:lumMod val="65000"/>
                  </a:schemeClr>
                </a:solidFill>
              </a:rPr>
              <a:t>Público</a:t>
            </a: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>
                <a:solidFill>
                  <a:schemeClr val="bg1">
                    <a:lumMod val="65000"/>
                  </a:schemeClr>
                </a:solidFill>
              </a:rPr>
              <a:t>Objetivo</a:t>
            </a: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>
                <a:solidFill>
                  <a:schemeClr val="bg1">
                    <a:lumMod val="65000"/>
                  </a:schemeClr>
                </a:solidFill>
              </a:rPr>
              <a:t>Método de entrega</a:t>
            </a: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>
                <a:solidFill>
                  <a:schemeClr val="bg1">
                    <a:lumMod val="65000"/>
                  </a:schemeClr>
                </a:solidFill>
              </a:rPr>
              <a:t>Estrutura</a:t>
            </a:r>
          </a:p>
          <a:p>
            <a:pPr indent="401638" eaLnBrk="1" hangingPunct="1">
              <a:spcBef>
                <a:spcPts val="600"/>
              </a:spcBef>
            </a:pPr>
            <a:endParaRPr lang="en-US" altLang="en-US"/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38302693-159C-4DB2-A90D-B9F3F4F5F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082" y="3307842"/>
            <a:ext cx="3556064" cy="30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Seguir</a:t>
            </a:r>
            <a:r>
              <a:rPr lang="en-US" altLang="en-US" sz="2400" dirty="0"/>
              <a:t> a </a:t>
            </a:r>
            <a:r>
              <a:rPr lang="en-US" altLang="en-US" sz="2400" dirty="0" err="1"/>
              <a:t>estrutura</a:t>
            </a:r>
            <a:endParaRPr lang="en-US" altLang="en-US" sz="2400" dirty="0"/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Desenvolver</a:t>
            </a:r>
            <a:r>
              <a:rPr lang="en-US" altLang="en-US" sz="2400" dirty="0"/>
              <a:t> </a:t>
            </a:r>
            <a:r>
              <a:rPr lang="en-US" altLang="en-US" sz="2400" dirty="0" err="1"/>
              <a:t>conteúdos</a:t>
            </a:r>
            <a:endParaRPr lang="en-US" altLang="en-US" sz="2400" dirty="0"/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Selecionar</a:t>
            </a:r>
            <a:r>
              <a:rPr lang="en-US" altLang="en-US" sz="2400" dirty="0"/>
              <a:t> imagens</a:t>
            </a:r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Obter</a:t>
            </a:r>
            <a:r>
              <a:rPr lang="en-US" altLang="en-US" sz="2400" dirty="0"/>
              <a:t> feedback</a:t>
            </a:r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Rever</a:t>
            </a:r>
            <a:endParaRPr lang="en-US" altLang="en-US" sz="2400" dirty="0"/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400" dirty="0" err="1"/>
              <a:t>Praticar</a:t>
            </a:r>
            <a:endParaRPr lang="en-US" altLang="en-US" sz="2800" dirty="0"/>
          </a:p>
        </p:txBody>
      </p:sp>
      <p:sp>
        <p:nvSpPr>
          <p:cNvPr id="3" name="Rounded Rectangle 23">
            <a:extLst>
              <a:ext uri="{FF2B5EF4-FFF2-40B4-BE49-F238E27FC236}">
                <a16:creationId xmlns:a16="http://schemas.microsoft.com/office/drawing/2014/main" id="{5CF81AF9-12A6-24D1-1F46-3C55775A3FDC}"/>
              </a:ext>
            </a:extLst>
          </p:cNvPr>
          <p:cNvSpPr/>
          <p:nvPr/>
        </p:nvSpPr>
        <p:spPr>
          <a:xfrm>
            <a:off x="2054357" y="1715761"/>
            <a:ext cx="2090611" cy="1418907"/>
          </a:xfrm>
          <a:prstGeom prst="roundRect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>
                <a:ea typeface="ＭＳ Ｐゴシック" pitchFamily="34" charset="-128"/>
                <a:cs typeface="+mn-cs"/>
              </a:rPr>
              <a:t>Plano</a:t>
            </a:r>
            <a:endParaRPr lang="en-US" sz="3600" b="1" kern="0">
              <a:cs typeface="+mn-cs"/>
            </a:endParaRPr>
          </a:p>
        </p:txBody>
      </p:sp>
      <p:sp>
        <p:nvSpPr>
          <p:cNvPr id="4" name="Rounded Rectangle 24">
            <a:extLst>
              <a:ext uri="{FF2B5EF4-FFF2-40B4-BE49-F238E27FC236}">
                <a16:creationId xmlns:a16="http://schemas.microsoft.com/office/drawing/2014/main" id="{FB93E926-021A-AFC7-0F58-7C3FF3E99F46}"/>
              </a:ext>
            </a:extLst>
          </p:cNvPr>
          <p:cNvSpPr/>
          <p:nvPr/>
        </p:nvSpPr>
        <p:spPr>
          <a:xfrm>
            <a:off x="5048434" y="1716723"/>
            <a:ext cx="2262927" cy="1417183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</a:rPr>
              <a:t>Preparo</a:t>
            </a:r>
            <a:endParaRPr lang="en-US" sz="3600" b="1" kern="0" dirty="0">
              <a:cs typeface="+mn-cs"/>
            </a:endParaRPr>
          </a:p>
        </p:txBody>
      </p:sp>
      <p:sp>
        <p:nvSpPr>
          <p:cNvPr id="5" name="Rounded Rectangle 25">
            <a:extLst>
              <a:ext uri="{FF2B5EF4-FFF2-40B4-BE49-F238E27FC236}">
                <a16:creationId xmlns:a16="http://schemas.microsoft.com/office/drawing/2014/main" id="{6CE6B9A9-5B92-21F6-A655-80332AADD7B7}"/>
              </a:ext>
            </a:extLst>
          </p:cNvPr>
          <p:cNvSpPr/>
          <p:nvPr/>
        </p:nvSpPr>
        <p:spPr>
          <a:xfrm>
            <a:off x="8047031" y="1716723"/>
            <a:ext cx="2262927" cy="1417183"/>
          </a:xfrm>
          <a:prstGeom prst="roundRect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  <a:cs typeface="+mn-cs"/>
              </a:rPr>
              <a:t>Entrega</a:t>
            </a:r>
            <a:endParaRPr lang="en-US" altLang="en-US" sz="3600" b="1" kern="0" dirty="0">
              <a:ea typeface="ＭＳ Ｐゴシック" pitchFamily="34" charset="-128"/>
              <a:cs typeface="+mn-cs"/>
            </a:endParaRPr>
          </a:p>
        </p:txBody>
      </p:sp>
      <p:sp>
        <p:nvSpPr>
          <p:cNvPr id="13" name="Right Arrow 26">
            <a:extLst>
              <a:ext uri="{FF2B5EF4-FFF2-40B4-BE49-F238E27FC236}">
                <a16:creationId xmlns:a16="http://schemas.microsoft.com/office/drawing/2014/main" id="{72A30856-3338-BDDA-5D1F-07786BD21D85}"/>
              </a:ext>
            </a:extLst>
          </p:cNvPr>
          <p:cNvSpPr/>
          <p:nvPr/>
        </p:nvSpPr>
        <p:spPr>
          <a:xfrm>
            <a:off x="4365082" y="2188613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4" name="Right Arrow 27">
            <a:extLst>
              <a:ext uri="{FF2B5EF4-FFF2-40B4-BE49-F238E27FC236}">
                <a16:creationId xmlns:a16="http://schemas.microsoft.com/office/drawing/2014/main" id="{95220C26-A72A-206B-0947-4DA64E5A80A5}"/>
              </a:ext>
            </a:extLst>
          </p:cNvPr>
          <p:cNvSpPr/>
          <p:nvPr/>
        </p:nvSpPr>
        <p:spPr>
          <a:xfrm>
            <a:off x="7339644" y="2188613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1171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BEBB8-B6A9-4B0C-9934-D1FA59C10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Estrutura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91307C4-53D8-C3B4-1508-D32370344B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5120361"/>
              </p:ext>
            </p:extLst>
          </p:nvPr>
        </p:nvGraphicFramePr>
        <p:xfrm>
          <a:off x="2310525" y="1701529"/>
          <a:ext cx="7570950" cy="4320964"/>
        </p:xfrm>
        <a:graphic>
          <a:graphicData uri="http://schemas.openxmlformats.org/drawingml/2006/table">
            <a:tbl>
              <a:tblPr firstRow="1">
                <a:tableStyleId>{F5AB1C69-6EDB-4FF4-983F-18BD219EF322}</a:tableStyleId>
              </a:tblPr>
              <a:tblGrid>
                <a:gridCol w="3785475">
                  <a:extLst>
                    <a:ext uri="{9D8B030D-6E8A-4147-A177-3AD203B41FA5}">
                      <a16:colId xmlns:a16="http://schemas.microsoft.com/office/drawing/2014/main" val="1584335099"/>
                    </a:ext>
                  </a:extLst>
                </a:gridCol>
                <a:gridCol w="3785475">
                  <a:extLst>
                    <a:ext uri="{9D8B030D-6E8A-4147-A177-3AD203B41FA5}">
                      <a16:colId xmlns:a16="http://schemas.microsoft.com/office/drawing/2014/main" val="1207232080"/>
                    </a:ext>
                  </a:extLst>
                </a:gridCol>
              </a:tblGrid>
              <a:tr h="94521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Tradicional </a:t>
                      </a:r>
                      <a:br>
                        <a:rPr lang="en-US" sz="28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Abordagem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Abordagem de narração de histórias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8072094"/>
                  </a:ext>
                </a:extLst>
              </a:tr>
              <a:tr h="3375753"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"IMRAD"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(Título)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Introdução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Métodos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Resultados e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Discussão</a:t>
                      </a:r>
                    </a:p>
                    <a:p>
                      <a:pPr marL="742950" lvl="1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(Agradecimentos)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Cronológica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0992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38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2C1D7FC-61A0-4E39-80DF-C4CDBD425C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en-US" dirty="0"/>
              <a:t>Indicar o SOCO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 err="1"/>
              <a:t>Descrever</a:t>
            </a:r>
            <a:r>
              <a:rPr lang="en-US" altLang="en-US" dirty="0"/>
              <a:t> os seus pontos principais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/>
              <a:t>Falar sobre cada um dos seus pontos-chave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/>
              <a:t>Resumir os seus pontos-chave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en-US" dirty="0" err="1"/>
              <a:t>Reafirmar</a:t>
            </a:r>
            <a:r>
              <a:rPr lang="en-US" altLang="en-US" dirty="0"/>
              <a:t> o sua SOCO 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599AE8-6BA0-469C-B27C-196EDFB547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Estrutura</a:t>
            </a:r>
            <a:r>
              <a:rPr lang="en-US" dirty="0"/>
              <a:t> para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46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1E4EA9-9AB6-413B-855A-AF71EA793E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Ao selecionar o conteúdo, tenha em conta:</a:t>
            </a:r>
          </a:p>
          <a:p>
            <a:r>
              <a:rPr lang="en-US" dirty="0"/>
              <a:t>Limite de tempo para a apresentação</a:t>
            </a:r>
          </a:p>
          <a:p>
            <a:r>
              <a:rPr lang="en-US" dirty="0"/>
              <a:t>Estrutura da apresentação (não técnica ou técnica)</a:t>
            </a:r>
          </a:p>
          <a:p>
            <a:r>
              <a:rPr lang="en-US" dirty="0"/>
              <a:t>Conclusões ou mensagens mais importantes</a:t>
            </a:r>
          </a:p>
          <a:p>
            <a:r>
              <a:rPr lang="en-US" dirty="0"/>
              <a:t>Sugestões:</a:t>
            </a:r>
          </a:p>
          <a:p>
            <a:pPr lvl="1"/>
            <a:r>
              <a:rPr lang="en-US" dirty="0"/>
              <a:t>Preparar um </a:t>
            </a:r>
            <a:r>
              <a:rPr lang="en-US" dirty="0" err="1"/>
              <a:t>guia</a:t>
            </a:r>
            <a:r>
              <a:rPr lang="en-US" dirty="0"/>
              <a:t>!</a:t>
            </a:r>
          </a:p>
          <a:p>
            <a:pPr lvl="1"/>
            <a:r>
              <a:rPr lang="en-US" dirty="0"/>
              <a:t>Antecipar perguntas e respostas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73B151B7-0B01-4140-9C5B-ADA06A67E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Desenvolver conteúdos</a:t>
            </a:r>
          </a:p>
        </p:txBody>
      </p:sp>
    </p:spTree>
    <p:extLst>
      <p:ext uri="{BB962C8B-B14F-4D97-AF65-F5344CB8AC3E}">
        <p14:creationId xmlns:p14="http://schemas.microsoft.com/office/powerpoint/2010/main" val="1024930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48555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2C1D7FC-61A0-4E39-80DF-C4CDBD425C8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/>
            <a:r>
              <a:rPr lang="en-US" altLang="en-US"/>
              <a:t>Tradicional ("IMRAD")</a:t>
            </a:r>
          </a:p>
          <a:p>
            <a:pPr lvl="1"/>
            <a:r>
              <a:rPr lang="en-US"/>
              <a:t>(Título)</a:t>
            </a:r>
          </a:p>
          <a:p>
            <a:pPr lvl="1"/>
            <a:r>
              <a:rPr lang="en-US"/>
              <a:t>Introdução</a:t>
            </a:r>
          </a:p>
          <a:p>
            <a:pPr lvl="1"/>
            <a:r>
              <a:rPr lang="en-US" altLang="en-US"/>
              <a:t>Métodos </a:t>
            </a:r>
          </a:p>
          <a:p>
            <a:pPr lvl="1"/>
            <a:r>
              <a:rPr lang="en-US" altLang="en-US"/>
              <a:t>Resultados</a:t>
            </a:r>
          </a:p>
          <a:p>
            <a:pPr lvl="1"/>
            <a:r>
              <a:rPr lang="en-US" altLang="en-US"/>
              <a:t>Discussão</a:t>
            </a:r>
          </a:p>
          <a:p>
            <a:pPr lvl="1"/>
            <a:r>
              <a:rPr lang="en-US" altLang="en-US"/>
              <a:t>(Agradecimentos)</a:t>
            </a:r>
          </a:p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2BEBB8-B6A9-4B0C-9934-D1FA59C10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Estrutura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893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Sujeito, local e período de estudo</a:t>
            </a:r>
            <a:endParaRPr lang="en-US" altLang="en-US" sz="800" dirty="0"/>
          </a:p>
          <a:p>
            <a:r>
              <a:rPr lang="en-US" altLang="en-US" dirty="0"/>
              <a:t>O seu nome e filiação</a:t>
            </a:r>
            <a:endParaRPr lang="en-US" altLang="en-US" sz="800" dirty="0"/>
          </a:p>
          <a:p>
            <a:r>
              <a:rPr lang="en-US" altLang="en-US" dirty="0"/>
              <a:t>Co-autores (facultativo)</a:t>
            </a:r>
            <a:endParaRPr lang="en-US" altLang="en-US" sz="800" dirty="0"/>
          </a:p>
          <a:p>
            <a:r>
              <a:rPr lang="en-US" altLang="en-US" dirty="0" err="1"/>
              <a:t>Logotipos</a:t>
            </a:r>
            <a:endParaRPr lang="en-US" altLang="en-US" sz="800" dirty="0"/>
          </a:p>
          <a:p>
            <a:r>
              <a:rPr lang="en-US" altLang="en-US" dirty="0"/>
              <a:t>Dizer "Bom dia / tarde / noite"</a:t>
            </a:r>
          </a:p>
          <a:p>
            <a:r>
              <a:rPr lang="en-US" altLang="en-US" dirty="0"/>
              <a:t>10-15 segundos</a:t>
            </a:r>
          </a:p>
        </p:txBody>
      </p:sp>
      <p:sp>
        <p:nvSpPr>
          <p:cNvPr id="2765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Estrutura</a:t>
            </a:r>
            <a:r>
              <a:rPr lang="en-US" altLang="en-US" dirty="0"/>
              <a:t>: slide de </a:t>
            </a:r>
            <a:r>
              <a:rPr lang="en-US" altLang="en-US" dirty="0" err="1"/>
              <a:t>capa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5373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AA920-8E85-410B-9544-CEE26642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Estrutura: Título </a:t>
            </a:r>
            <a:r>
              <a:rPr lang="en-US" altLang="en-US" dirty="0">
                <a:cs typeface="Arial" panose="020B0604020202020204" pitchFamily="34" charset="0"/>
              </a:rPr>
              <a:t>- Exemplo de slide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606CBC2-7D4B-4063-9095-82F41D71AB3B}"/>
              </a:ext>
            </a:extLst>
          </p:cNvPr>
          <p:cNvGrpSpPr/>
          <p:nvPr/>
        </p:nvGrpSpPr>
        <p:grpSpPr>
          <a:xfrm>
            <a:off x="1129679" y="1368207"/>
            <a:ext cx="9932641" cy="4895433"/>
            <a:chOff x="2421499" y="408736"/>
            <a:chExt cx="6879160" cy="5078313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4D9B651-76CD-4DD6-AB32-14D5AC97BC79}"/>
                </a:ext>
              </a:extLst>
            </p:cNvPr>
            <p:cNvSpPr/>
            <p:nvPr/>
          </p:nvSpPr>
          <p:spPr bwMode="auto">
            <a:xfrm>
              <a:off x="2421499" y="408736"/>
              <a:ext cx="6879160" cy="507831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endParaRPr lang="en-US" dirty="0">
                <a:cs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dirty="0">
                <a:cs typeface="Arial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en-US" sz="3600" dirty="0">
                  <a:latin typeface="+mn-lt"/>
                  <a:cs typeface="Arial" charset="0"/>
                </a:rPr>
                <a:t>Surto de </a:t>
              </a:r>
              <a:r>
                <a:rPr lang="en-US" sz="3600" i="1" dirty="0">
                  <a:latin typeface="+mn-lt"/>
                  <a:cs typeface="Arial" charset="0"/>
                </a:rPr>
                <a:t>Salmonella enteritidis </a:t>
              </a:r>
              <a:r>
                <a:rPr lang="en-US" sz="3600" dirty="0">
                  <a:latin typeface="+mn-lt"/>
                  <a:cs typeface="Arial" charset="0"/>
                </a:rPr>
                <a:t>entre os convidados de um casamento</a:t>
              </a:r>
            </a:p>
            <a:p>
              <a:pPr algn="ctr">
                <a:lnSpc>
                  <a:spcPct val="90000"/>
                </a:lnSpc>
              </a:pPr>
              <a:r>
                <a:rPr lang="en-US" sz="3600" dirty="0">
                  <a:latin typeface="+mn-lt"/>
                  <a:cs typeface="Arial" charset="0"/>
                </a:rPr>
                <a:t>Ajara, Geórgia, 2018</a:t>
              </a:r>
            </a:p>
            <a:p>
              <a:pPr>
                <a:lnSpc>
                  <a:spcPct val="90000"/>
                </a:lnSpc>
              </a:pPr>
              <a:endParaRPr lang="en-US" dirty="0">
                <a:latin typeface="+mn-lt"/>
                <a:cs typeface="Arial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en-US" sz="2000" dirty="0" err="1">
                  <a:latin typeface="+mn-lt"/>
                  <a:cs typeface="Arial" charset="0"/>
                </a:rPr>
                <a:t>Mziuri Jakeli</a:t>
              </a:r>
              <a:endParaRPr lang="en-US" sz="2000" dirty="0">
                <a:latin typeface="+mn-lt"/>
                <a:cs typeface="Arial" charset="0"/>
              </a:endParaRPr>
            </a:p>
            <a:p>
              <a:pPr algn="ctr">
                <a:lnSpc>
                  <a:spcPct val="90000"/>
                </a:lnSpc>
              </a:pPr>
              <a:r>
                <a:rPr lang="en-US" sz="1600" dirty="0">
                  <a:latin typeface="+mn-lt"/>
                  <a:cs typeface="Arial" charset="0"/>
                </a:rPr>
                <a:t>Centro de Saúde Pública de Ajara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  <a:cs typeface="Arial" charset="0"/>
                </a:rPr>
                <a:t>Frontline FETP, Geórgia</a:t>
              </a:r>
            </a:p>
            <a:p>
              <a:pPr algn="ctr">
                <a:lnSpc>
                  <a:spcPct val="90000"/>
                </a:lnSpc>
              </a:pPr>
              <a:r>
                <a:rPr lang="en-US" dirty="0">
                  <a:latin typeface="+mn-lt"/>
                  <a:cs typeface="Arial" charset="0"/>
                </a:rPr>
                <a:t>Coorte 1</a:t>
              </a:r>
            </a:p>
            <a:p>
              <a:pPr>
                <a:lnSpc>
                  <a:spcPct val="90000"/>
                </a:lnSpc>
              </a:pPr>
              <a:endParaRPr lang="en-US" dirty="0">
                <a:latin typeface="+mn-lt"/>
                <a:cs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dirty="0">
                <a:latin typeface="+mn-lt"/>
                <a:cs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dirty="0">
                <a:latin typeface="+mn-lt"/>
                <a:cs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dirty="0">
                <a:cs typeface="Arial" charset="0"/>
              </a:endParaRPr>
            </a:p>
            <a:p>
              <a:pPr>
                <a:lnSpc>
                  <a:spcPct val="90000"/>
                </a:lnSpc>
              </a:pPr>
              <a:endParaRPr lang="en-US" dirty="0">
                <a:cs typeface="Arial" charset="0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6D7B290-41C3-48C7-B938-31C24CEF63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74324" y="4579171"/>
              <a:ext cx="6592220" cy="8954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75419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Envolver o público</a:t>
            </a:r>
          </a:p>
          <a:p>
            <a:r>
              <a:rPr lang="en-US" altLang="en-US" dirty="0"/>
              <a:t>Fornecer:</a:t>
            </a:r>
          </a:p>
          <a:p>
            <a:pPr lvl="1"/>
            <a:r>
              <a:rPr lang="en-US" altLang="en-US" dirty="0" err="1"/>
              <a:t>Justificativa</a:t>
            </a:r>
            <a:r>
              <a:rPr lang="en-US" altLang="en-US" dirty="0"/>
              <a:t> do estudo </a:t>
            </a:r>
          </a:p>
          <a:p>
            <a:pPr lvl="1"/>
            <a:r>
              <a:rPr lang="en-US" altLang="en-US" dirty="0"/>
              <a:t>Relevância para a saúde pública</a:t>
            </a:r>
            <a:endParaRPr lang="en-US" altLang="en-US" sz="800" dirty="0"/>
          </a:p>
          <a:p>
            <a:pPr lvl="1"/>
            <a:r>
              <a:rPr lang="en-US" altLang="en-US" dirty="0"/>
              <a:t>Informações de base sobre o estado/situação (apenas informações necessárias)</a:t>
            </a:r>
            <a:endParaRPr lang="en-US" altLang="en-US" sz="800" dirty="0"/>
          </a:p>
          <a:p>
            <a:pPr lvl="1"/>
            <a:r>
              <a:rPr lang="en-US" altLang="en-US" dirty="0" err="1"/>
              <a:t>Objetivos</a:t>
            </a:r>
            <a:r>
              <a:rPr lang="en-US" altLang="en-US" dirty="0"/>
              <a:t> do estudo</a:t>
            </a:r>
            <a:endParaRPr lang="en-US" altLang="en-US" sz="800" dirty="0"/>
          </a:p>
          <a:p>
            <a:r>
              <a:rPr lang="en-US" altLang="en-US" dirty="0"/>
              <a:t>1-2 minutos</a:t>
            </a: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err="1"/>
              <a:t>Estrutura</a:t>
            </a:r>
            <a:r>
              <a:rPr lang="en-US" altLang="en-US" dirty="0"/>
              <a:t>: </a:t>
            </a:r>
            <a:r>
              <a:rPr lang="en-US" altLang="en-US" dirty="0" err="1"/>
              <a:t>Introdução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258961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AA920-8E85-410B-9544-CEE26642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Estrutura</a:t>
            </a:r>
            <a:r>
              <a:rPr lang="en-US" altLang="en-US" dirty="0"/>
              <a:t>: </a:t>
            </a:r>
            <a:r>
              <a:rPr lang="en-US" altLang="en-US" dirty="0" err="1"/>
              <a:t>Introdução</a:t>
            </a:r>
            <a:r>
              <a:rPr lang="en-US" altLang="en-US" dirty="0"/>
              <a:t> </a:t>
            </a:r>
            <a:r>
              <a:rPr lang="en-US" altLang="en-US" dirty="0">
                <a:cs typeface="Arial" panose="020B0604020202020204" pitchFamily="34" charset="0"/>
              </a:rPr>
              <a:t>– </a:t>
            </a:r>
            <a:r>
              <a:rPr lang="en-US" altLang="en-US" dirty="0" err="1">
                <a:cs typeface="Arial" panose="020B0604020202020204" pitchFamily="34" charset="0"/>
              </a:rPr>
              <a:t>Exemplo</a:t>
            </a:r>
            <a:r>
              <a:rPr lang="en-US" altLang="en-US" dirty="0">
                <a:cs typeface="Arial" panose="020B0604020202020204" pitchFamily="34" charset="0"/>
              </a:rPr>
              <a:t> de slide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B45E626-1F36-40A1-AFF8-4FA3716CD7AB}"/>
              </a:ext>
            </a:extLst>
          </p:cNvPr>
          <p:cNvSpPr/>
          <p:nvPr/>
        </p:nvSpPr>
        <p:spPr bwMode="auto">
          <a:xfrm>
            <a:off x="1724891" y="1561289"/>
            <a:ext cx="9081653" cy="441967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</a:pPr>
            <a:endParaRPr kumimoji="0" lang="en-US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charset="0"/>
            </a:endParaRPr>
          </a:p>
          <a:p>
            <a:pPr lvl="1">
              <a:lnSpc>
                <a:spcPct val="90000"/>
              </a:lnSpc>
            </a:pPr>
            <a:r>
              <a:rPr lang="en-US" sz="3200" dirty="0" err="1">
                <a:latin typeface="+mn-lt"/>
                <a:cs typeface="Arial" charset="0"/>
              </a:rPr>
              <a:t>Antecedentes</a:t>
            </a:r>
            <a:endParaRPr lang="en-US" sz="3200" dirty="0">
              <a:latin typeface="+mn-lt"/>
              <a:cs typeface="Arial" charset="0"/>
            </a:endParaRPr>
          </a:p>
          <a:p>
            <a:pPr lvl="1">
              <a:lnSpc>
                <a:spcPct val="90000"/>
              </a:lnSpc>
            </a:pPr>
            <a:endParaRPr lang="en-US" dirty="0">
              <a:latin typeface="+mn-lt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  <a:cs typeface="Arial" charset="0"/>
              </a:rPr>
              <a:t>Em 18 de </a:t>
            </a:r>
            <a:r>
              <a:rPr lang="en-US" sz="2000" dirty="0" err="1">
                <a:cs typeface="Arial" charset="0"/>
              </a:rPr>
              <a:t>J</a:t>
            </a:r>
            <a:r>
              <a:rPr lang="en-US" sz="2000" dirty="0" err="1">
                <a:latin typeface="+mn-lt"/>
                <a:cs typeface="Arial" charset="0"/>
              </a:rPr>
              <a:t>unho</a:t>
            </a:r>
            <a:r>
              <a:rPr lang="en-US" sz="2000" dirty="0">
                <a:latin typeface="+mn-lt"/>
                <a:cs typeface="Arial" charset="0"/>
              </a:rPr>
              <a:t>, o Centro de </a:t>
            </a:r>
            <a:r>
              <a:rPr lang="en-US" sz="2000" dirty="0" err="1">
                <a:latin typeface="+mn-lt"/>
                <a:cs typeface="Arial" charset="0"/>
              </a:rPr>
              <a:t>Saúde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Pública</a:t>
            </a:r>
            <a:r>
              <a:rPr lang="en-US" sz="2000" dirty="0">
                <a:latin typeface="+mn-lt"/>
                <a:cs typeface="Arial" charset="0"/>
              </a:rPr>
              <a:t> de Ajara </a:t>
            </a:r>
            <a:r>
              <a:rPr lang="en-US" sz="2000" dirty="0" err="1">
                <a:latin typeface="+mn-lt"/>
                <a:cs typeface="Arial" charset="0"/>
              </a:rPr>
              <a:t>recebeu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uma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notificação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através</a:t>
            </a:r>
            <a:r>
              <a:rPr lang="en-US" sz="2000" dirty="0">
                <a:latin typeface="+mn-lt"/>
                <a:cs typeface="Arial" charset="0"/>
              </a:rPr>
              <a:t> de </a:t>
            </a:r>
            <a:r>
              <a:rPr lang="en-US" sz="2000" dirty="0">
                <a:cs typeface="Arial" charset="0"/>
              </a:rPr>
              <a:t>um </a:t>
            </a:r>
            <a:r>
              <a:rPr lang="en-US" sz="2000" dirty="0" err="1">
                <a:latin typeface="+mn-lt"/>
                <a:cs typeface="Arial" charset="0"/>
              </a:rPr>
              <a:t>sistema</a:t>
            </a:r>
            <a:r>
              <a:rPr lang="en-US" sz="2000" dirty="0">
                <a:cs typeface="Arial" charset="0"/>
              </a:rPr>
              <a:t> de </a:t>
            </a:r>
            <a:r>
              <a:rPr lang="en-US" sz="2000" dirty="0" err="1">
                <a:cs typeface="Arial" charset="0"/>
              </a:rPr>
              <a:t>vigilância</a:t>
            </a:r>
            <a:r>
              <a:rPr lang="en-US" sz="2000" dirty="0">
                <a:cs typeface="Arial" charset="0"/>
              </a:rPr>
              <a:t> </a:t>
            </a:r>
            <a:r>
              <a:rPr lang="en-US" sz="2000" dirty="0" err="1">
                <a:cs typeface="Arial" charset="0"/>
              </a:rPr>
              <a:t>baseado</a:t>
            </a:r>
            <a:r>
              <a:rPr lang="en-US" sz="2000" dirty="0">
                <a:cs typeface="Arial" charset="0"/>
              </a:rPr>
              <a:t> </a:t>
            </a:r>
            <a:r>
              <a:rPr lang="en-US" sz="2000" dirty="0" err="1">
                <a:cs typeface="Arial" charset="0"/>
              </a:rPr>
              <a:t>em</a:t>
            </a:r>
            <a:r>
              <a:rPr lang="en-US" sz="2000" dirty="0">
                <a:cs typeface="Arial" charset="0"/>
              </a:rPr>
              <a:t> </a:t>
            </a:r>
            <a:r>
              <a:rPr lang="en-US" sz="2000" dirty="0" err="1">
                <a:cs typeface="Arial" charset="0"/>
              </a:rPr>
              <a:t>eventos</a:t>
            </a:r>
            <a:r>
              <a:rPr lang="en-US" sz="2000" dirty="0">
                <a:cs typeface="Arial" charset="0"/>
              </a:rPr>
              <a:t> </a:t>
            </a: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  <a:cs typeface="Arial" charset="0"/>
              </a:rPr>
              <a:t>Todos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os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doentes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participaram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na</a:t>
            </a:r>
            <a:r>
              <a:rPr lang="en-US" sz="2000" dirty="0">
                <a:latin typeface="+mn-lt"/>
                <a:cs typeface="Arial" charset="0"/>
              </a:rPr>
              <a:t> festa de </a:t>
            </a:r>
            <a:r>
              <a:rPr lang="en-US" sz="2000" dirty="0" err="1">
                <a:latin typeface="+mn-lt"/>
                <a:cs typeface="Arial" charset="0"/>
              </a:rPr>
              <a:t>casamento</a:t>
            </a:r>
            <a:r>
              <a:rPr lang="en-US" sz="2000" dirty="0">
                <a:latin typeface="+mn-lt"/>
                <a:cs typeface="Arial" charset="0"/>
              </a:rPr>
              <a:t> a 17 de </a:t>
            </a:r>
            <a:r>
              <a:rPr lang="en-US" sz="2000" dirty="0" err="1">
                <a:cs typeface="Arial" charset="0"/>
              </a:rPr>
              <a:t>J</a:t>
            </a:r>
            <a:r>
              <a:rPr lang="en-US" sz="2000" dirty="0" err="1">
                <a:latin typeface="+mn-lt"/>
                <a:cs typeface="Arial" charset="0"/>
              </a:rPr>
              <a:t>unho</a:t>
            </a:r>
            <a:endParaRPr lang="en-US" sz="2000" dirty="0">
              <a:latin typeface="+mn-lt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  <a:cs typeface="Arial" charset="0"/>
              </a:rPr>
              <a:t>Três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doentes</a:t>
            </a:r>
            <a:r>
              <a:rPr lang="en-US" sz="2000" dirty="0">
                <a:latin typeface="+mn-lt"/>
                <a:cs typeface="Arial" charset="0"/>
              </a:rPr>
              <a:t> com </a:t>
            </a:r>
            <a:r>
              <a:rPr lang="en-US" sz="2000" dirty="0" err="1">
                <a:latin typeface="+mn-lt"/>
                <a:cs typeface="Arial" charset="0"/>
              </a:rPr>
              <a:t>diarreia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foram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hospitalizados</a:t>
            </a:r>
            <a:endParaRPr lang="en-US" sz="2000" dirty="0">
              <a:latin typeface="+mn-lt"/>
              <a:cs typeface="Arial" charset="0"/>
            </a:endParaRPr>
          </a:p>
          <a:p>
            <a:pPr marL="742950" lvl="1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  <a:cs typeface="Arial" charset="0"/>
              </a:rPr>
              <a:t>Inquérito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efetuado</a:t>
            </a:r>
            <a:endParaRPr lang="en-US" sz="2000" dirty="0">
              <a:latin typeface="+mn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Aft>
                <a:spcPts val="6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+mn-lt"/>
                <a:cs typeface="Arial" charset="0"/>
              </a:rPr>
              <a:t>Surto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confirmado</a:t>
            </a:r>
            <a:endParaRPr lang="en-US" sz="2000" dirty="0">
              <a:latin typeface="+mn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Aft>
                <a:spcPts val="6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+mn-lt"/>
                <a:cs typeface="Arial" charset="0"/>
              </a:rPr>
              <a:t>Fatores</a:t>
            </a:r>
            <a:r>
              <a:rPr lang="en-US" sz="2000" dirty="0">
                <a:latin typeface="+mn-lt"/>
                <a:cs typeface="Arial" charset="0"/>
              </a:rPr>
              <a:t> de </a:t>
            </a:r>
            <a:r>
              <a:rPr lang="en-US" sz="2000" dirty="0" err="1">
                <a:latin typeface="+mn-lt"/>
                <a:cs typeface="Arial" charset="0"/>
              </a:rPr>
              <a:t>risco</a:t>
            </a:r>
            <a:r>
              <a:rPr lang="en-US" sz="2000" dirty="0">
                <a:latin typeface="+mn-lt"/>
                <a:cs typeface="Arial" charset="0"/>
              </a:rPr>
              <a:t> </a:t>
            </a:r>
            <a:r>
              <a:rPr lang="en-US" sz="2000" dirty="0" err="1">
                <a:latin typeface="+mn-lt"/>
                <a:cs typeface="Arial" charset="0"/>
              </a:rPr>
              <a:t>identificados</a:t>
            </a:r>
            <a:endParaRPr lang="en-US" sz="2000" dirty="0">
              <a:latin typeface="+mn-lt"/>
              <a:cs typeface="Arial" charset="0"/>
            </a:endParaRPr>
          </a:p>
          <a:p>
            <a:pPr marL="1257300" lvl="2" indent="-342900">
              <a:lnSpc>
                <a:spcPct val="90000"/>
              </a:lnSpc>
              <a:spcAft>
                <a:spcPts val="6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+mn-lt"/>
                <a:cs typeface="Arial" charset="0"/>
              </a:rPr>
              <a:t>Evitou</a:t>
            </a:r>
            <a:r>
              <a:rPr lang="en-US" sz="2000" dirty="0">
                <a:latin typeface="+mn-lt"/>
                <a:cs typeface="Arial" charset="0"/>
              </a:rPr>
              <a:t> a </a:t>
            </a:r>
            <a:r>
              <a:rPr lang="en-US" sz="2000" dirty="0" err="1">
                <a:latin typeface="+mn-lt"/>
                <a:cs typeface="Arial" charset="0"/>
              </a:rPr>
              <a:t>propagação</a:t>
            </a:r>
            <a:r>
              <a:rPr lang="en-US" sz="2000" dirty="0">
                <a:latin typeface="+mn-lt"/>
                <a:cs typeface="Arial" charset="0"/>
              </a:rPr>
              <a:t> da </a:t>
            </a:r>
            <a:r>
              <a:rPr lang="en-US" sz="2000" dirty="0" err="1">
                <a:latin typeface="+mn-lt"/>
                <a:cs typeface="Arial" charset="0"/>
              </a:rPr>
              <a:t>doença</a:t>
            </a:r>
            <a:endParaRPr lang="en-US" sz="2000" dirty="0">
              <a:latin typeface="+mn-lt"/>
              <a:cs typeface="Arial" charset="0"/>
            </a:endParaRPr>
          </a:p>
          <a:p>
            <a:pPr marL="12001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n-lt"/>
              <a:cs typeface="Arial" charset="0"/>
            </a:endParaRPr>
          </a:p>
          <a:p>
            <a:pPr marL="1200150" lvl="2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41935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Content Placeholder 2"/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r>
              <a:rPr lang="en-US" altLang="en-US" dirty="0"/>
              <a:t>Métodos = o que </a:t>
            </a:r>
            <a:r>
              <a:rPr lang="en-US" altLang="en-US" b="1" dirty="0"/>
              <a:t>fizemos</a:t>
            </a:r>
            <a:endParaRPr lang="en-US" altLang="en-US" b="1" dirty="0">
              <a:cs typeface="Arial"/>
            </a:endParaRPr>
          </a:p>
          <a:p>
            <a:pPr lvl="1"/>
            <a:r>
              <a:rPr lang="en-US" altLang="en-US" dirty="0"/>
              <a:t>População do estudo</a:t>
            </a:r>
          </a:p>
          <a:p>
            <a:pPr lvl="1"/>
            <a:r>
              <a:rPr lang="en-US" altLang="en-US" dirty="0"/>
              <a:t>Definição do caso</a:t>
            </a:r>
          </a:p>
          <a:p>
            <a:pPr lvl="1"/>
            <a:r>
              <a:rPr lang="en-US" altLang="en-US" dirty="0" err="1">
                <a:cs typeface="Arial" panose="020B0604020202020204" pitchFamily="34" charset="0"/>
              </a:rPr>
              <a:t>Concepção</a:t>
            </a:r>
            <a:r>
              <a:rPr lang="en-US" altLang="en-US" dirty="0">
                <a:cs typeface="Arial" panose="020B0604020202020204" pitchFamily="34" charset="0"/>
              </a:rPr>
              <a:t> do estudo</a:t>
            </a:r>
          </a:p>
          <a:p>
            <a:pPr lvl="1"/>
            <a:r>
              <a:rPr lang="en-US" altLang="en-US" dirty="0">
                <a:cs typeface="Arial" panose="020B0604020202020204" pitchFamily="34" charset="0"/>
              </a:rPr>
              <a:t>Opcionalmente, métodos de análise de dados</a:t>
            </a:r>
            <a:endParaRPr lang="en-US" altLang="en-US" dirty="0"/>
          </a:p>
          <a:p>
            <a:pPr lvl="1"/>
            <a:r>
              <a:rPr lang="en-US" altLang="en-US" dirty="0"/>
              <a:t>Testes laboratoriais</a:t>
            </a:r>
          </a:p>
          <a:p>
            <a:pPr lvl="1"/>
            <a:r>
              <a:rPr lang="en-US" altLang="en-US" dirty="0"/>
              <a:t>Investigação ambiental, se aplicável</a:t>
            </a:r>
          </a:p>
          <a:p>
            <a:r>
              <a:rPr lang="en-US" altLang="en-US" dirty="0"/>
              <a:t>1-2 minutos</a:t>
            </a:r>
          </a:p>
          <a:p>
            <a:endParaRPr lang="en-US" altLang="en-US" dirty="0"/>
          </a:p>
          <a:p>
            <a:endParaRPr lang="en-US" altLang="en-US" sz="8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CE39B6-5304-4A29-B1D5-9FCDCDC8E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Estrutura: Métodos</a:t>
            </a:r>
          </a:p>
        </p:txBody>
      </p:sp>
    </p:spTree>
    <p:extLst>
      <p:ext uri="{BB962C8B-B14F-4D97-AF65-F5344CB8AC3E}">
        <p14:creationId xmlns:p14="http://schemas.microsoft.com/office/powerpoint/2010/main" val="14499961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AA920-8E85-410B-9544-CEE26642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Estrutura</a:t>
            </a:r>
            <a:r>
              <a:rPr lang="en-US" altLang="en-US" dirty="0"/>
              <a:t>: </a:t>
            </a:r>
            <a:r>
              <a:rPr lang="en-US" altLang="en-US" dirty="0" err="1"/>
              <a:t>Métodos</a:t>
            </a:r>
            <a:r>
              <a:rPr lang="en-US" altLang="en-US" dirty="0"/>
              <a:t> </a:t>
            </a:r>
            <a:r>
              <a:rPr lang="en-US" altLang="en-US" dirty="0">
                <a:cs typeface="Arial" panose="020B0604020202020204" pitchFamily="34" charset="0"/>
              </a:rPr>
              <a:t>- </a:t>
            </a:r>
            <a:r>
              <a:rPr lang="en-US" altLang="en-US" dirty="0" err="1">
                <a:cs typeface="Arial" panose="020B0604020202020204" pitchFamily="34" charset="0"/>
              </a:rPr>
              <a:t>Exemplos</a:t>
            </a:r>
            <a:r>
              <a:rPr lang="en-US" altLang="en-US" dirty="0">
                <a:cs typeface="Arial" panose="020B0604020202020204" pitchFamily="34" charset="0"/>
              </a:rPr>
              <a:t> de slides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76798E-BEE2-47FB-89B4-19B609CBB63A}"/>
              </a:ext>
            </a:extLst>
          </p:cNvPr>
          <p:cNvSpPr txBox="1"/>
          <p:nvPr/>
        </p:nvSpPr>
        <p:spPr>
          <a:xfrm>
            <a:off x="290943" y="1597729"/>
            <a:ext cx="5845234" cy="37856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274320" tIns="91440" rIns="182880" bIns="91440" rtlCol="0">
            <a:spAutoFit/>
          </a:bodyPr>
          <a:lstStyle/>
          <a:p>
            <a:r>
              <a:rPr lang="en-US" sz="2400" b="1" dirty="0">
                <a:latin typeface="+mn-lt"/>
              </a:rPr>
              <a:t>Métodos</a:t>
            </a:r>
            <a:endParaRPr lang="en-U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Desenho do estudo: investigação de coorte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Definições de casos: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Provável: </a:t>
            </a:r>
          </a:p>
          <a:p>
            <a:pPr marL="1200150" lvl="2" indent="-285750">
              <a:buClr>
                <a:srgbClr val="00953A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latin typeface="+mn-lt"/>
              </a:rPr>
              <a:t>Pessoa que </a:t>
            </a:r>
            <a:r>
              <a:rPr lang="en-US" sz="1400" dirty="0" err="1">
                <a:latin typeface="+mn-lt"/>
              </a:rPr>
              <a:t>foi</a:t>
            </a:r>
            <a:r>
              <a:rPr lang="en-US" sz="1400" dirty="0">
                <a:latin typeface="+mn-lt"/>
              </a:rPr>
              <a:t> à festa de casamento a 17 de Junho em Batumi e</a:t>
            </a:r>
          </a:p>
          <a:p>
            <a:pPr marL="1200150" lvl="2" indent="-285750">
              <a:buClr>
                <a:srgbClr val="00953A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latin typeface="+mn-lt"/>
              </a:rPr>
              <a:t>Desenvolveu diarreia e febre, e um dos </a:t>
            </a:r>
            <a:r>
              <a:rPr lang="en-US" sz="1400" dirty="0" err="1">
                <a:latin typeface="+mn-lt"/>
              </a:rPr>
              <a:t>seguintes</a:t>
            </a:r>
            <a:r>
              <a:rPr lang="en-US" sz="1400" dirty="0">
                <a:latin typeface="+mn-lt"/>
              </a:rPr>
              <a:t>: náuseas, </a:t>
            </a:r>
            <a:r>
              <a:rPr lang="en-US" sz="1400" dirty="0" err="1">
                <a:latin typeface="+mn-lt"/>
              </a:rPr>
              <a:t>vômitos</a:t>
            </a:r>
            <a:r>
              <a:rPr lang="en-US" sz="1400" dirty="0">
                <a:latin typeface="+mn-lt"/>
              </a:rPr>
              <a:t>, dor abdominal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Confirmado</a:t>
            </a:r>
          </a:p>
          <a:p>
            <a:pPr marL="1200150" lvl="2" indent="-285750">
              <a:buClr>
                <a:srgbClr val="00953A"/>
              </a:buClr>
              <a:buFont typeface="Arial" panose="020B0604020202020204" pitchFamily="34" charset="0"/>
              <a:buChar char="–"/>
            </a:pPr>
            <a:r>
              <a:rPr lang="en-US" sz="1400" dirty="0">
                <a:latin typeface="+mn-lt"/>
              </a:rPr>
              <a:t>Caso provável com cultura positiva ou associado a um caso confirmado laboratorialmente</a:t>
            </a:r>
            <a:endParaRPr lang="en-US" sz="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Casos adicionais: identificados com base na definição de </a:t>
            </a:r>
            <a:r>
              <a:rPr lang="en-US" sz="2000" dirty="0" err="1">
                <a:latin typeface="+mn-lt"/>
              </a:rPr>
              <a:t>caso</a:t>
            </a:r>
            <a:endParaRPr lang="en-US" sz="1200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B81423-1FBB-4A7F-847F-978C540FFA4E}"/>
              </a:ext>
            </a:extLst>
          </p:cNvPr>
          <p:cNvSpPr txBox="1"/>
          <p:nvPr/>
        </p:nvSpPr>
        <p:spPr>
          <a:xfrm>
            <a:off x="6359236" y="1583828"/>
            <a:ext cx="5541821" cy="344709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274320" tIns="91440" rIns="182880" bIns="91440" rtlCol="0">
            <a:spAutoFit/>
          </a:bodyPr>
          <a:lstStyle/>
          <a:p>
            <a:r>
              <a:rPr lang="en-US" sz="2400" b="1" dirty="0" err="1">
                <a:latin typeface="+mn-lt"/>
              </a:rPr>
              <a:t>Métodos</a:t>
            </a:r>
            <a:endParaRPr lang="en-U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</a:rPr>
              <a:t>Entrevistas</a:t>
            </a:r>
            <a:r>
              <a:rPr lang="en-US" sz="2000" dirty="0">
                <a:latin typeface="+mn-lt"/>
              </a:rPr>
              <a:t>: </a:t>
            </a:r>
            <a:r>
              <a:rPr lang="en-US" sz="2000" dirty="0" err="1">
                <a:latin typeface="+mn-lt"/>
              </a:rPr>
              <a:t>questionário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normalizado</a:t>
            </a:r>
            <a:endParaRPr lang="en-US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</a:rPr>
              <a:t>Identificação</a:t>
            </a:r>
            <a:r>
              <a:rPr lang="en-US" sz="2000" dirty="0">
                <a:latin typeface="+mn-lt"/>
              </a:rPr>
              <a:t> dos </a:t>
            </a:r>
            <a:r>
              <a:rPr lang="en-US" sz="2000" dirty="0" err="1">
                <a:latin typeface="+mn-lt"/>
              </a:rPr>
              <a:t>fatores</a:t>
            </a:r>
            <a:r>
              <a:rPr lang="en-US" sz="2000" dirty="0">
                <a:latin typeface="+mn-lt"/>
              </a:rPr>
              <a:t> de </a:t>
            </a:r>
            <a:r>
              <a:rPr lang="en-US" sz="2000" dirty="0" err="1">
                <a:latin typeface="+mn-lt"/>
              </a:rPr>
              <a:t>risco</a:t>
            </a:r>
            <a:r>
              <a:rPr lang="en-US" sz="2000" dirty="0">
                <a:latin typeface="+mn-lt"/>
              </a:rPr>
              <a:t>: 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600" dirty="0" err="1">
                <a:latin typeface="+mn-lt"/>
              </a:rPr>
              <a:t>Taxas</a:t>
            </a:r>
            <a:r>
              <a:rPr lang="en-US" sz="1600" dirty="0">
                <a:latin typeface="+mn-lt"/>
              </a:rPr>
              <a:t> de </a:t>
            </a:r>
            <a:r>
              <a:rPr lang="en-US" sz="1600" dirty="0" err="1">
                <a:latin typeface="+mn-lt"/>
              </a:rPr>
              <a:t>ataque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calculadas</a:t>
            </a:r>
            <a:r>
              <a:rPr lang="en-US" sz="1600" dirty="0">
                <a:latin typeface="+mn-lt"/>
              </a:rPr>
              <a:t> para </a:t>
            </a:r>
            <a:r>
              <a:rPr lang="en-US" sz="1600" dirty="0" err="1">
                <a:latin typeface="+mn-lt"/>
              </a:rPr>
              <a:t>todos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os</a:t>
            </a:r>
            <a:r>
              <a:rPr lang="en-US" sz="1600" dirty="0">
                <a:latin typeface="+mn-lt"/>
              </a:rPr>
              <a:t> </a:t>
            </a:r>
            <a:br>
              <a:rPr lang="en-US" sz="1600" dirty="0">
                <a:latin typeface="+mn-lt"/>
              </a:rPr>
            </a:br>
            <a:r>
              <a:rPr lang="en-US" sz="1600" dirty="0" err="1">
                <a:latin typeface="+mn-lt"/>
              </a:rPr>
              <a:t>produtos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consumidos</a:t>
            </a:r>
            <a:endParaRPr lang="en-US" sz="1600" dirty="0">
              <a:latin typeface="+mn-lt"/>
            </a:endParaRP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600" dirty="0">
                <a:latin typeface="+mn-lt"/>
              </a:rPr>
              <a:t>Risco </a:t>
            </a:r>
            <a:r>
              <a:rPr lang="en-US" sz="1600" dirty="0" err="1">
                <a:latin typeface="+mn-lt"/>
              </a:rPr>
              <a:t>relativos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calculado</a:t>
            </a:r>
            <a:r>
              <a:rPr lang="en-US" sz="1600" dirty="0">
                <a:latin typeface="+mn-lt"/>
              </a:rPr>
              <a:t> para </a:t>
            </a:r>
            <a:br>
              <a:rPr lang="en-US" sz="1600" dirty="0">
                <a:latin typeface="+mn-lt"/>
              </a:rPr>
            </a:br>
            <a:r>
              <a:rPr lang="en-US" sz="1600" dirty="0" err="1">
                <a:latin typeface="+mn-lt"/>
              </a:rPr>
              <a:t>produtos</a:t>
            </a:r>
            <a:r>
              <a:rPr lang="en-US" sz="1600" dirty="0">
                <a:latin typeface="+mn-lt"/>
              </a:rPr>
              <a:t> </a:t>
            </a:r>
            <a:r>
              <a:rPr lang="en-US" sz="1600" dirty="0" err="1">
                <a:latin typeface="+mn-lt"/>
              </a:rPr>
              <a:t>suspeitos</a:t>
            </a:r>
            <a:endParaRPr lang="en-US" sz="1600" dirty="0">
              <a:latin typeface="+mn-lt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US" sz="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</a:rPr>
              <a:t>Confirmação</a:t>
            </a:r>
            <a:r>
              <a:rPr lang="en-US" sz="2000" dirty="0">
                <a:latin typeface="+mn-lt"/>
              </a:rPr>
              <a:t> laboratorial: </a:t>
            </a:r>
            <a:r>
              <a:rPr lang="en-US" sz="2000" dirty="0" err="1">
                <a:latin typeface="+mn-lt"/>
              </a:rPr>
              <a:t>bacteriologia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convencional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em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amostras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fecais</a:t>
            </a:r>
            <a:endParaRPr lang="en-US" sz="1400" dirty="0">
              <a:latin typeface="+mn-lt"/>
            </a:endParaRPr>
          </a:p>
          <a:p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065549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Resultados = o que </a:t>
            </a:r>
            <a:r>
              <a:rPr lang="en-US" altLang="en-US" b="1" dirty="0" err="1"/>
              <a:t>encontramos</a:t>
            </a:r>
            <a:endParaRPr lang="en-US" altLang="en-US" b="1" dirty="0"/>
          </a:p>
          <a:p>
            <a:r>
              <a:rPr lang="en-US" altLang="en-US" dirty="0"/>
              <a:t>Caraterísticas dos participantes</a:t>
            </a:r>
          </a:p>
          <a:p>
            <a:r>
              <a:rPr lang="en-US" altLang="en-US" dirty="0"/>
              <a:t>Resultados descritivos (quem, o quê, quando, onde)</a:t>
            </a:r>
          </a:p>
          <a:p>
            <a:r>
              <a:rPr lang="en-US" altLang="en-US" dirty="0"/>
              <a:t>Resultados analíticos</a:t>
            </a:r>
          </a:p>
          <a:p>
            <a:r>
              <a:rPr lang="en-US" altLang="en-US" dirty="0"/>
              <a:t>Utilizar quadros, figuras, fotografias</a:t>
            </a:r>
          </a:p>
          <a:p>
            <a:r>
              <a:rPr lang="en-US" altLang="en-US" dirty="0"/>
              <a:t>3-4 minutos</a:t>
            </a:r>
          </a:p>
          <a:p>
            <a:pPr lvl="1">
              <a:buFont typeface="Wingdings" pitchFamily="2" charset="2"/>
              <a:buNone/>
            </a:pPr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FB4F5E-ECEC-427E-A94C-8F87405AC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Estrutura</a:t>
            </a:r>
            <a:r>
              <a:rPr lang="en-US" dirty="0"/>
              <a:t>: </a:t>
            </a:r>
            <a:r>
              <a:rPr lang="en-US" dirty="0" err="1"/>
              <a:t>Resultados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8214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FB4F5E-ECEC-427E-A94C-8F87405ACD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Estrutura</a:t>
            </a:r>
            <a:r>
              <a:rPr lang="en-US" dirty="0"/>
              <a:t>: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altLang="en-US" dirty="0">
                <a:cs typeface="Arial" panose="020B0604020202020204" pitchFamily="34" charset="0"/>
              </a:rPr>
              <a:t>– </a:t>
            </a:r>
            <a:r>
              <a:rPr lang="en-US" altLang="en-US" dirty="0" err="1">
                <a:cs typeface="Arial" panose="020B0604020202020204" pitchFamily="34" charset="0"/>
              </a:rPr>
              <a:t>Exemplos</a:t>
            </a:r>
            <a:r>
              <a:rPr lang="en-US" altLang="en-US" dirty="0">
                <a:cs typeface="Arial" panose="020B0604020202020204" pitchFamily="34" charset="0"/>
              </a:rPr>
              <a:t> de slides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ED5F4C-F946-487B-1339-2F13704581EF}"/>
              </a:ext>
            </a:extLst>
          </p:cNvPr>
          <p:cNvSpPr txBox="1"/>
          <p:nvPr/>
        </p:nvSpPr>
        <p:spPr>
          <a:xfrm>
            <a:off x="1475510" y="1364891"/>
            <a:ext cx="4262014" cy="23391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274320" tIns="91440" rIns="182880" bIns="91440" rtlCol="0">
            <a:spAutoFit/>
          </a:bodyPr>
          <a:lstStyle/>
          <a:p>
            <a:r>
              <a:rPr lang="en-US" b="1" dirty="0" err="1">
                <a:latin typeface="+mn-lt"/>
              </a:rPr>
              <a:t>Resultados</a:t>
            </a: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77 dos 85 participantes na festa de casamento foram entrevistados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Faixa etária: 2-78 anos; idade média 25,5 anos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+mn-lt"/>
              </a:rPr>
              <a:t>Casos identificados: 34 (28%)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latin typeface="+mn-lt"/>
              </a:rPr>
              <a:t>Hospitalizados: 10 (29%)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400" dirty="0"/>
              <a:t>Pacientes externos: 11 (32%)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1400" dirty="0" err="1"/>
              <a:t>Não</a:t>
            </a:r>
            <a:r>
              <a:rPr lang="en-US" sz="1400" dirty="0"/>
              <a:t> </a:t>
            </a:r>
            <a:r>
              <a:rPr lang="en-US" sz="1400" dirty="0" err="1"/>
              <a:t>procuraram</a:t>
            </a:r>
            <a:r>
              <a:rPr lang="en-US" sz="1400" dirty="0"/>
              <a:t> cuidados: 13 (38%)</a:t>
            </a:r>
            <a:endParaRPr lang="en-US" sz="1400" dirty="0">
              <a:latin typeface="+mn-lt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8C9A33E-5B22-E850-55E3-5F7D9D32BABB}"/>
              </a:ext>
            </a:extLst>
          </p:cNvPr>
          <p:cNvGrpSpPr/>
          <p:nvPr/>
        </p:nvGrpSpPr>
        <p:grpSpPr>
          <a:xfrm>
            <a:off x="1475511" y="4023131"/>
            <a:ext cx="4252738" cy="2277547"/>
            <a:chOff x="1625536" y="1364364"/>
            <a:chExt cx="4096286" cy="239735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497CF03-C494-F204-19F2-2FEB4548F9E4}"/>
                </a:ext>
              </a:extLst>
            </p:cNvPr>
            <p:cNvSpPr txBox="1"/>
            <p:nvPr/>
          </p:nvSpPr>
          <p:spPr>
            <a:xfrm>
              <a:off x="1625536" y="1364364"/>
              <a:ext cx="4096286" cy="239735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274320" tIns="91440" rIns="182880" bIns="91440" rtlCol="0">
              <a:spAutoFit/>
            </a:bodyPr>
            <a:lstStyle/>
            <a:p>
              <a:pPr algn="ctr"/>
              <a:r>
                <a:rPr lang="en-US" sz="1200" b="1" dirty="0">
                  <a:latin typeface="+mn-lt"/>
                </a:rPr>
                <a:t>Frequência dos sintomas entre os casos (n=34)</a:t>
              </a:r>
              <a:endParaRPr lang="en-US" sz="1200" b="1" dirty="0"/>
            </a:p>
            <a:p>
              <a:pPr algn="ctr"/>
              <a:endParaRPr lang="en-US" sz="12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</p:txBody>
        </p:sp>
        <p:graphicFrame>
          <p:nvGraphicFramePr>
            <p:cNvPr id="14" name="Chart 13">
              <a:extLst>
                <a:ext uri="{FF2B5EF4-FFF2-40B4-BE49-F238E27FC236}">
                  <a16:creationId xmlns:a16="http://schemas.microsoft.com/office/drawing/2014/main" id="{4F62CAA4-FC3F-5516-F3B9-3B0E95496D47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912977997"/>
                </p:ext>
              </p:extLst>
            </p:nvPr>
          </p:nvGraphicFramePr>
          <p:xfrm>
            <a:off x="1945806" y="1776770"/>
            <a:ext cx="3555823" cy="187557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9087966-C913-56EC-B136-BA184F82188F}"/>
              </a:ext>
            </a:extLst>
          </p:cNvPr>
          <p:cNvGrpSpPr/>
          <p:nvPr/>
        </p:nvGrpSpPr>
        <p:grpSpPr>
          <a:xfrm>
            <a:off x="6120246" y="1364891"/>
            <a:ext cx="4541275" cy="2431435"/>
            <a:chOff x="1975299" y="1364364"/>
            <a:chExt cx="3746522" cy="255933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4A0CF1D-A029-59E3-B0AA-BDAB9CE6B633}"/>
                </a:ext>
              </a:extLst>
            </p:cNvPr>
            <p:cNvSpPr txBox="1"/>
            <p:nvPr/>
          </p:nvSpPr>
          <p:spPr>
            <a:xfrm>
              <a:off x="1975299" y="1364364"/>
              <a:ext cx="3746522" cy="25593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274320" tIns="91440" rIns="182880" bIns="91440" rtlCol="0">
              <a:spAutoFit/>
            </a:bodyPr>
            <a:lstStyle/>
            <a:p>
              <a:pPr algn="ctr"/>
              <a:r>
                <a:rPr lang="en-US" sz="1200" b="1" dirty="0">
                  <a:latin typeface="+mn-lt"/>
                </a:rPr>
                <a:t>Data de </a:t>
              </a:r>
              <a:r>
                <a:rPr lang="en-US" sz="1200" b="1" dirty="0" err="1">
                  <a:latin typeface="+mn-lt"/>
                </a:rPr>
                <a:t>início</a:t>
              </a:r>
              <a:r>
                <a:rPr lang="en-US" sz="1200" b="1" dirty="0">
                  <a:latin typeface="+mn-lt"/>
                </a:rPr>
                <a:t> de </a:t>
              </a:r>
              <a:r>
                <a:rPr lang="en-US" sz="1200" b="1" dirty="0" err="1">
                  <a:latin typeface="+mn-lt"/>
                </a:rPr>
                <a:t>sintomas</a:t>
              </a:r>
              <a:r>
                <a:rPr lang="en-US" sz="1200" b="1" dirty="0">
                  <a:latin typeface="+mn-lt"/>
                </a:rPr>
                <a:t> entre </a:t>
              </a:r>
              <a:r>
                <a:rPr lang="en-US" sz="1200" b="1" dirty="0" err="1">
                  <a:latin typeface="+mn-lt"/>
                </a:rPr>
                <a:t>os</a:t>
              </a:r>
              <a:r>
                <a:rPr lang="en-US" sz="1200" b="1" dirty="0">
                  <a:latin typeface="+mn-lt"/>
                </a:rPr>
                <a:t> </a:t>
              </a:r>
              <a:r>
                <a:rPr lang="en-US" sz="1200" b="1" dirty="0" err="1">
                  <a:latin typeface="+mn-lt"/>
                </a:rPr>
                <a:t>casos</a:t>
              </a:r>
              <a:r>
                <a:rPr lang="en-US" sz="1200" b="1" dirty="0">
                  <a:latin typeface="+mn-lt"/>
                </a:rPr>
                <a:t> (n=34) </a:t>
              </a:r>
            </a:p>
            <a:p>
              <a:pPr algn="ctr"/>
              <a:endParaRPr lang="en-US" sz="1200" b="1" dirty="0"/>
            </a:p>
            <a:p>
              <a:pPr algn="ctr"/>
              <a:endParaRPr lang="en-US" sz="1200" b="1" dirty="0"/>
            </a:p>
            <a:p>
              <a:pPr algn="ctr"/>
              <a:endParaRPr lang="en-US" sz="12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US" sz="1400" dirty="0">
                <a:latin typeface="+mn-lt"/>
              </a:endParaRPr>
            </a:p>
          </p:txBody>
        </p:sp>
        <p:graphicFrame>
          <p:nvGraphicFramePr>
            <p:cNvPr id="18" name="Chart 17">
              <a:extLst>
                <a:ext uri="{FF2B5EF4-FFF2-40B4-BE49-F238E27FC236}">
                  <a16:creationId xmlns:a16="http://schemas.microsoft.com/office/drawing/2014/main" id="{87053E8B-4BED-7344-B1A1-55AD3F60B0BC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3801551598"/>
                </p:ext>
              </p:extLst>
            </p:nvPr>
          </p:nvGraphicFramePr>
          <p:xfrm>
            <a:off x="2165998" y="1686094"/>
            <a:ext cx="3555823" cy="205529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960B3FE-89C5-6A5C-8C6C-1127EF398E6F}"/>
              </a:ext>
            </a:extLst>
          </p:cNvPr>
          <p:cNvGrpSpPr/>
          <p:nvPr/>
        </p:nvGrpSpPr>
        <p:grpSpPr>
          <a:xfrm>
            <a:off x="6112869" y="3970450"/>
            <a:ext cx="4541274" cy="2514600"/>
            <a:chOff x="6175215" y="4012498"/>
            <a:chExt cx="3657600" cy="251460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01D8B9-3E16-5CF0-E5C4-6AEB2F1CB9B5}"/>
                </a:ext>
              </a:extLst>
            </p:cNvPr>
            <p:cNvSpPr txBox="1"/>
            <p:nvPr/>
          </p:nvSpPr>
          <p:spPr>
            <a:xfrm>
              <a:off x="6175215" y="4012498"/>
              <a:ext cx="3657600" cy="2514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lIns="274320" tIns="91440" rIns="182880" bIns="91440" rtlCol="0">
              <a:spAutoFit/>
            </a:bodyPr>
            <a:lstStyle/>
            <a:p>
              <a:r>
                <a:rPr lang="en-US" sz="1400" b="1" dirty="0">
                  <a:latin typeface="+mn-lt"/>
                </a:rPr>
                <a:t>O bolo de casamento e os cupcakes apresentaram as taxas de ataque mais elevadas</a:t>
              </a:r>
              <a:endParaRPr lang="en-US" sz="1100" b="1" dirty="0"/>
            </a:p>
            <a:p>
              <a:endParaRPr lang="en-US" sz="1100" b="1" dirty="0">
                <a:latin typeface="+mn-lt"/>
              </a:endParaRPr>
            </a:p>
            <a:p>
              <a:endParaRPr lang="en-US" sz="1100" b="1" dirty="0"/>
            </a:p>
            <a:p>
              <a:endParaRPr lang="en-US" sz="1100" b="1" dirty="0">
                <a:latin typeface="+mn-lt"/>
              </a:endParaRPr>
            </a:p>
            <a:p>
              <a:endParaRPr lang="en-US" sz="1100" b="1" dirty="0"/>
            </a:p>
            <a:p>
              <a:endParaRPr lang="en-US" sz="1100" b="1" dirty="0">
                <a:latin typeface="+mn-lt"/>
              </a:endParaRPr>
            </a:p>
            <a:p>
              <a:endParaRPr lang="en-US" sz="1100" b="1" dirty="0"/>
            </a:p>
            <a:p>
              <a:endParaRPr lang="en-US" sz="1100" b="1" dirty="0">
                <a:latin typeface="+mn-lt"/>
              </a:endParaRPr>
            </a:p>
            <a:p>
              <a:endParaRPr lang="en-US" sz="1100" b="1" dirty="0"/>
            </a:p>
            <a:p>
              <a:endParaRPr lang="en-US" sz="1100" b="1" dirty="0">
                <a:latin typeface="+mn-lt"/>
              </a:endParaRPr>
            </a:p>
            <a:p>
              <a:endParaRPr lang="en-US" sz="1100" b="1" dirty="0"/>
            </a:p>
            <a:p>
              <a:endParaRPr lang="en-US" sz="1400" dirty="0">
                <a:latin typeface="+mn-lt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03B0D640-5DDF-43E0-34B6-D8442CA78F41}"/>
                </a:ext>
              </a:extLst>
            </p:cNvPr>
            <p:cNvGrpSpPr/>
            <p:nvPr/>
          </p:nvGrpSpPr>
          <p:grpSpPr>
            <a:xfrm>
              <a:off x="6228667" y="4775392"/>
              <a:ext cx="3473640" cy="1622992"/>
              <a:chOff x="6054042" y="4796780"/>
              <a:chExt cx="3473640" cy="162299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6F5498AE-7D04-4A93-AB8F-91BD1C77BB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7234" t="46475"/>
              <a:stretch/>
            </p:blipFill>
            <p:spPr>
              <a:xfrm>
                <a:off x="6677844" y="5288774"/>
                <a:ext cx="2849838" cy="1130998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D0614F7-168E-109A-EF32-833BEF6B7914}"/>
                  </a:ext>
                </a:extLst>
              </p:cNvPr>
              <p:cNvSpPr txBox="1"/>
              <p:nvPr/>
            </p:nvSpPr>
            <p:spPr>
              <a:xfrm>
                <a:off x="6405588" y="4834034"/>
                <a:ext cx="147568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/>
                  <a:t>Bolo de </a:t>
                </a:r>
                <a:r>
                  <a:rPr lang="en-US" sz="1000" b="1" dirty="0" err="1"/>
                  <a:t>casamento</a:t>
                </a:r>
                <a:endParaRPr lang="en-US" sz="1000" b="1" dirty="0"/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DBF68D3-A689-5A02-A3C5-6EEA86677213}"/>
                  </a:ext>
                </a:extLst>
              </p:cNvPr>
              <p:cNvSpPr txBox="1"/>
              <p:nvPr/>
            </p:nvSpPr>
            <p:spPr>
              <a:xfrm>
                <a:off x="8204852" y="4796780"/>
                <a:ext cx="776413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/>
                  <a:t>Cupcake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292D009-6317-023E-17FD-0A69EE6994C5}"/>
                  </a:ext>
                </a:extLst>
              </p:cNvPr>
              <p:cNvSpPr txBox="1"/>
              <p:nvPr/>
            </p:nvSpPr>
            <p:spPr>
              <a:xfrm>
                <a:off x="7063420" y="5084487"/>
                <a:ext cx="610670" cy="200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/>
                  <a:t>Saudável</a:t>
                </a:r>
                <a:endParaRPr lang="en-US" sz="700" dirty="0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16CF4C-FBA6-3141-F937-9B203C0249CF}"/>
                  </a:ext>
                </a:extLst>
              </p:cNvPr>
              <p:cNvSpPr txBox="1"/>
              <p:nvPr/>
            </p:nvSpPr>
            <p:spPr>
              <a:xfrm>
                <a:off x="6114241" y="5396363"/>
                <a:ext cx="58269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/>
                  <a:t>Exposto</a:t>
                </a:r>
                <a:endParaRPr lang="en-US" sz="700" dirty="0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C64E8B4-5859-AED7-43F5-CFD1F3A494BE}"/>
                  </a:ext>
                </a:extLst>
              </p:cNvPr>
              <p:cNvSpPr txBox="1"/>
              <p:nvPr/>
            </p:nvSpPr>
            <p:spPr>
              <a:xfrm>
                <a:off x="6054042" y="5697118"/>
                <a:ext cx="703092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/>
                  <a:t>Não</a:t>
                </a:r>
                <a:r>
                  <a:rPr lang="en-US" sz="700" dirty="0"/>
                  <a:t> </a:t>
                </a:r>
                <a:r>
                  <a:rPr lang="en-US" sz="700" dirty="0" err="1"/>
                  <a:t>exposto</a:t>
                </a:r>
                <a:endParaRPr lang="en-US" sz="700" dirty="0"/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AE0AD753-43D6-7104-04FF-6879EBAEC37F}"/>
                  </a:ext>
                </a:extLst>
              </p:cNvPr>
              <p:cNvSpPr txBox="1"/>
              <p:nvPr/>
            </p:nvSpPr>
            <p:spPr>
              <a:xfrm>
                <a:off x="6518011" y="5089000"/>
                <a:ext cx="562161" cy="199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/>
                  <a:t>Doente</a:t>
                </a:r>
                <a:endParaRPr lang="en-US" sz="700" dirty="0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3AA364A-93B3-53E5-7F4E-08C61C327A4A}"/>
                  </a:ext>
                </a:extLst>
              </p:cNvPr>
              <p:cNvSpPr txBox="1"/>
              <p:nvPr/>
            </p:nvSpPr>
            <p:spPr>
              <a:xfrm>
                <a:off x="7674090" y="5026873"/>
                <a:ext cx="3330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/>
                  <a:t>AR</a:t>
                </a: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C8CDBA7A-D035-E828-FB42-AB9FCF6B2B44}"/>
                  </a:ext>
                </a:extLst>
              </p:cNvPr>
              <p:cNvSpPr txBox="1"/>
              <p:nvPr/>
            </p:nvSpPr>
            <p:spPr>
              <a:xfrm>
                <a:off x="8520137" y="5026873"/>
                <a:ext cx="610670" cy="20005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/>
                  <a:t>Saudável</a:t>
                </a:r>
                <a:endParaRPr lang="en-US" sz="700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A7B347B-A4CD-00CB-9D4A-C49574E788D0}"/>
                  </a:ext>
                </a:extLst>
              </p:cNvPr>
              <p:cNvSpPr txBox="1"/>
              <p:nvPr/>
            </p:nvSpPr>
            <p:spPr>
              <a:xfrm>
                <a:off x="8039493" y="5026873"/>
                <a:ext cx="527003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 dirty="0" err="1"/>
                  <a:t>Doente</a:t>
                </a:r>
                <a:endParaRPr lang="en-US" sz="70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1BD0826-0F26-2201-9F38-EE6C89AF5DEB}"/>
                  </a:ext>
                </a:extLst>
              </p:cNvPr>
              <p:cNvSpPr txBox="1"/>
              <p:nvPr/>
            </p:nvSpPr>
            <p:spPr>
              <a:xfrm>
                <a:off x="9130807" y="5026873"/>
                <a:ext cx="333000" cy="2000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00"/>
                  <a:t>AR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898188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sz="2400" dirty="0"/>
              <a:t>Discussão = o que </a:t>
            </a:r>
            <a:r>
              <a:rPr lang="en-US" altLang="en-US" sz="2400" dirty="0" err="1"/>
              <a:t>aprendemos</a:t>
            </a:r>
            <a:r>
              <a:rPr lang="en-US" altLang="en-US" sz="2400" dirty="0"/>
              <a:t>?</a:t>
            </a:r>
          </a:p>
          <a:p>
            <a:pPr lvl="1"/>
            <a:r>
              <a:rPr lang="en-US" altLang="en-US" sz="2000" dirty="0"/>
              <a:t>Interpretar (não repetir) as principais conclusões</a:t>
            </a:r>
          </a:p>
          <a:p>
            <a:pPr lvl="1"/>
            <a:r>
              <a:rPr lang="en-US" altLang="en-US" sz="2000" dirty="0"/>
              <a:t>Relacionar os resultados com </a:t>
            </a:r>
            <a:r>
              <a:rPr lang="en-US" altLang="en-US" sz="2000" dirty="0" err="1"/>
              <a:t>os</a:t>
            </a:r>
            <a:r>
              <a:rPr lang="en-US" altLang="en-US" sz="2000" dirty="0"/>
              <a:t> </a:t>
            </a:r>
            <a:r>
              <a:rPr lang="en-US" altLang="en-US" sz="2000" dirty="0" err="1"/>
              <a:t>objetivos</a:t>
            </a:r>
            <a:r>
              <a:rPr lang="en-US" altLang="en-US" sz="2000" dirty="0"/>
              <a:t> do estudo</a:t>
            </a:r>
          </a:p>
          <a:p>
            <a:pPr lvl="1"/>
            <a:r>
              <a:rPr lang="en-US" altLang="en-US" sz="2000" dirty="0" err="1"/>
              <a:t>Reestabelecer</a:t>
            </a:r>
            <a:r>
              <a:rPr lang="en-US" altLang="en-US" sz="2000" dirty="0"/>
              <a:t> a relevância da saúde pública</a:t>
            </a:r>
          </a:p>
          <a:p>
            <a:pPr lvl="1"/>
            <a:r>
              <a:rPr lang="en-US" altLang="en-US" sz="2000" dirty="0"/>
              <a:t>Reconhecer as limitações</a:t>
            </a:r>
          </a:p>
          <a:p>
            <a:pPr lvl="1"/>
            <a:r>
              <a:rPr lang="en-US" altLang="en-US" sz="2000" dirty="0"/>
              <a:t>Conclusões</a:t>
            </a:r>
          </a:p>
          <a:p>
            <a:pPr lvl="1"/>
            <a:r>
              <a:rPr lang="en-US" altLang="en-US" sz="2000" dirty="0"/>
              <a:t>Fazer recomendações</a:t>
            </a:r>
          </a:p>
          <a:p>
            <a:r>
              <a:rPr lang="en-US" altLang="en-US" sz="2400" dirty="0"/>
              <a:t>2-3 minutos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CD77BD-84B0-42C7-934B-D92DF0767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Estrutura</a:t>
            </a:r>
            <a:r>
              <a:rPr lang="en-US" dirty="0"/>
              <a:t>: </a:t>
            </a:r>
            <a:r>
              <a:rPr lang="en-US" dirty="0" err="1"/>
              <a:t>Discussão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22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23C51-01BC-A03F-839D-759F64F4AB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No final da lição, será capaz de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Descrever as caraterísticas de uma apresentação sólida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Enumerar as etapas da estratégia de apresentação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Desenvolver um objetivo de comunicação único e </a:t>
            </a:r>
            <a:br>
              <a:rPr lang="en-US" b="0" dirty="0"/>
            </a:br>
            <a:r>
              <a:rPr lang="en-US" b="0" dirty="0"/>
              <a:t>primordial (SOCO)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Descrever e organizar uma apresentação utilizando a estrutura tradicional de uma apresentação técnica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Fazer uma breve apresentação a um público-alvo</a:t>
            </a:r>
          </a:p>
        </p:txBody>
      </p:sp>
    </p:spTree>
    <p:extLst>
      <p:ext uri="{BB962C8B-B14F-4D97-AF65-F5344CB8AC3E}">
        <p14:creationId xmlns:p14="http://schemas.microsoft.com/office/powerpoint/2010/main" val="39622006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AA920-8E85-410B-9544-CEE26642A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Estrutura</a:t>
            </a:r>
            <a:r>
              <a:rPr lang="en-US" altLang="en-US" dirty="0"/>
              <a:t>: </a:t>
            </a:r>
            <a:r>
              <a:rPr lang="en-US" altLang="en-US" dirty="0" err="1"/>
              <a:t>Discussão</a:t>
            </a:r>
            <a:r>
              <a:rPr lang="en-US" altLang="en-US" dirty="0"/>
              <a:t> </a:t>
            </a:r>
            <a:r>
              <a:rPr lang="en-US" altLang="en-US" dirty="0">
                <a:cs typeface="Arial" panose="020B0604020202020204" pitchFamily="34" charset="0"/>
              </a:rPr>
              <a:t>- </a:t>
            </a:r>
            <a:r>
              <a:rPr lang="en-US" altLang="en-US" dirty="0" err="1">
                <a:cs typeface="Arial" panose="020B0604020202020204" pitchFamily="34" charset="0"/>
              </a:rPr>
              <a:t>Exemplos</a:t>
            </a:r>
            <a:r>
              <a:rPr lang="en-US" altLang="en-US" dirty="0">
                <a:cs typeface="Arial" panose="020B0604020202020204" pitchFamily="34" charset="0"/>
              </a:rPr>
              <a:t> de slides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6EC5EB-D5DC-C663-C46A-F02C4303060B}"/>
              </a:ext>
            </a:extLst>
          </p:cNvPr>
          <p:cNvSpPr txBox="1"/>
          <p:nvPr/>
        </p:nvSpPr>
        <p:spPr>
          <a:xfrm>
            <a:off x="838200" y="1549761"/>
            <a:ext cx="5169310" cy="425501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274320" tIns="91440" rIns="182880" bIns="91440" rtlCol="0">
            <a:spAutoFit/>
          </a:bodyPr>
          <a:lstStyle/>
          <a:p>
            <a:r>
              <a:rPr lang="en-US" sz="2400" b="1" dirty="0">
                <a:latin typeface="+mn-lt"/>
              </a:rPr>
              <a:t>Conclusão</a:t>
            </a:r>
            <a:endParaRPr lang="en-U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O surto de </a:t>
            </a:r>
            <a:r>
              <a:rPr lang="en-US" sz="2000" dirty="0" err="1">
                <a:latin typeface="+mn-lt"/>
              </a:rPr>
              <a:t>salmonelose</a:t>
            </a:r>
            <a:r>
              <a:rPr lang="en-US" sz="2000" dirty="0">
                <a:latin typeface="+mn-lt"/>
              </a:rPr>
              <a:t> entre os participantes na festa de casamento de Batumi, em 17-19 de Junho, estava </a:t>
            </a:r>
            <a:r>
              <a:rPr lang="en-US" sz="2000" dirty="0" err="1">
                <a:latin typeface="+mn-lt"/>
              </a:rPr>
              <a:t>relacionado</a:t>
            </a:r>
            <a:r>
              <a:rPr lang="en-US" sz="2000" dirty="0">
                <a:latin typeface="+mn-lt"/>
              </a:rPr>
              <a:t> a ingestão do bolo de casamento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Limitações: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dirty="0">
                <a:latin typeface="+mn-lt"/>
              </a:rPr>
              <a:t>Os alimentos não foram investigados para </a:t>
            </a:r>
            <a:r>
              <a:rPr lang="en-US" dirty="0" err="1">
                <a:latin typeface="+mn-lt"/>
              </a:rPr>
              <a:t>detectar</a:t>
            </a:r>
            <a:r>
              <a:rPr lang="en-US" dirty="0">
                <a:latin typeface="+mn-lt"/>
              </a:rPr>
              <a:t> a presença do </a:t>
            </a:r>
            <a:br>
              <a:rPr lang="en-US" dirty="0">
                <a:latin typeface="+mn-lt"/>
              </a:rPr>
            </a:br>
            <a:r>
              <a:rPr lang="en-US" dirty="0" err="1">
                <a:latin typeface="+mn-lt"/>
              </a:rPr>
              <a:t>agente</a:t>
            </a:r>
            <a:r>
              <a:rPr lang="en-US" dirty="0">
                <a:latin typeface="+mn-lt"/>
              </a:rPr>
              <a:t> etiológico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dirty="0"/>
              <a:t>O inquérito não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efetuado</a:t>
            </a:r>
            <a:r>
              <a:rPr lang="en-US" dirty="0"/>
              <a:t> "da exploração agrícola até à mesa"</a:t>
            </a:r>
          </a:p>
          <a:p>
            <a:pPr marL="742950" lvl="1" indent="-285750">
              <a:buClr>
                <a:srgbClr val="00953A"/>
              </a:buClr>
              <a:buFont typeface="Wingdings" panose="05000000000000000000" pitchFamily="2" charset="2"/>
              <a:buChar char="§"/>
            </a:pPr>
            <a:endParaRPr lang="en-US" sz="105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FCC8E1-E146-8629-416C-B3093667D707}"/>
              </a:ext>
            </a:extLst>
          </p:cNvPr>
          <p:cNvSpPr txBox="1"/>
          <p:nvPr/>
        </p:nvSpPr>
        <p:spPr>
          <a:xfrm>
            <a:off x="6263636" y="1562396"/>
            <a:ext cx="5374181" cy="390876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274320" tIns="91440" rIns="182880" bIns="91440" rtlCol="0">
            <a:spAutoFit/>
          </a:bodyPr>
          <a:lstStyle/>
          <a:p>
            <a:r>
              <a:rPr lang="en-US" sz="2400" b="1" dirty="0" err="1"/>
              <a:t>Ações</a:t>
            </a:r>
            <a:r>
              <a:rPr lang="en-US" sz="2400" b="1" dirty="0"/>
              <a:t> e </a:t>
            </a:r>
            <a:r>
              <a:rPr lang="en-US" sz="2400" b="1" dirty="0" err="1"/>
              <a:t>recomendações</a:t>
            </a:r>
            <a:r>
              <a:rPr lang="en-US" sz="2400" b="1" dirty="0"/>
              <a:t> de </a:t>
            </a:r>
            <a:r>
              <a:rPr lang="en-US" sz="2400" b="1" dirty="0" err="1"/>
              <a:t>saúde</a:t>
            </a:r>
            <a:r>
              <a:rPr lang="en-US" sz="2400" b="1" dirty="0"/>
              <a:t> </a:t>
            </a:r>
            <a:r>
              <a:rPr lang="en-US" sz="2400" b="1" dirty="0" err="1"/>
              <a:t>pública</a:t>
            </a:r>
            <a:endParaRPr lang="en-US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latin typeface="+mn-lt"/>
              </a:rPr>
              <a:t>Os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restos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foram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err="1">
                <a:latin typeface="+mn-lt"/>
              </a:rPr>
              <a:t>descartados</a:t>
            </a:r>
            <a:endParaRPr lang="en-US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Os</a:t>
            </a:r>
            <a:r>
              <a:rPr lang="en-US" sz="2000" dirty="0"/>
              <a:t> </a:t>
            </a:r>
            <a:r>
              <a:rPr lang="en-US" sz="2000" dirty="0" err="1"/>
              <a:t>manipuladores</a:t>
            </a:r>
            <a:r>
              <a:rPr lang="en-US" sz="2000" dirty="0"/>
              <a:t> de </a:t>
            </a:r>
            <a:r>
              <a:rPr lang="en-US" sz="2000" dirty="0" err="1"/>
              <a:t>alimentos</a:t>
            </a:r>
            <a:r>
              <a:rPr lang="en-US" sz="2000" dirty="0"/>
              <a:t> </a:t>
            </a:r>
            <a:r>
              <a:rPr lang="en-US" sz="2000" dirty="0" err="1"/>
              <a:t>foram</a:t>
            </a:r>
            <a:r>
              <a:rPr lang="en-US" sz="2000" dirty="0"/>
              <a:t> </a:t>
            </a:r>
            <a:r>
              <a:rPr lang="en-US" sz="2000" dirty="0" err="1"/>
              <a:t>instruídos</a:t>
            </a:r>
            <a:r>
              <a:rPr lang="en-US" sz="2000" dirty="0"/>
              <a:t> </a:t>
            </a:r>
            <a:r>
              <a:rPr lang="en-US" sz="2000" dirty="0" err="1"/>
              <a:t>sobre</a:t>
            </a:r>
            <a:r>
              <a:rPr lang="en-US" sz="2000" dirty="0"/>
              <a:t> as </a:t>
            </a:r>
            <a:r>
              <a:rPr lang="en-US" sz="2000" dirty="0" err="1"/>
              <a:t>normas</a:t>
            </a:r>
            <a:r>
              <a:rPr lang="en-US" sz="2000" dirty="0"/>
              <a:t> de </a:t>
            </a:r>
            <a:r>
              <a:rPr lang="en-US" sz="2000" dirty="0" err="1"/>
              <a:t>segurança</a:t>
            </a:r>
            <a:r>
              <a:rPr lang="en-US" sz="2000" dirty="0"/>
              <a:t> </a:t>
            </a:r>
            <a:r>
              <a:rPr lang="en-US" sz="2000" dirty="0" err="1"/>
              <a:t>alimentar</a:t>
            </a:r>
            <a:r>
              <a:rPr lang="en-US" sz="2000" dirty="0"/>
              <a:t> e </a:t>
            </a:r>
            <a:r>
              <a:rPr lang="en-US" sz="2000" dirty="0" err="1"/>
              <a:t>regulamentos</a:t>
            </a:r>
            <a:endParaRPr lang="en-US" sz="2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Recomendação</a:t>
            </a:r>
            <a:r>
              <a:rPr lang="en-US" sz="2000" dirty="0"/>
              <a:t> para </a:t>
            </a:r>
            <a:r>
              <a:rPr lang="en-US" sz="2000" dirty="0" err="1"/>
              <a:t>melhorar</a:t>
            </a:r>
            <a:r>
              <a:rPr lang="en-US" sz="2000" dirty="0"/>
              <a:t> a </a:t>
            </a:r>
            <a:r>
              <a:rPr lang="en-US" sz="2000" dirty="0" err="1"/>
              <a:t>colaboração</a:t>
            </a:r>
            <a:r>
              <a:rPr lang="en-US" sz="2000" dirty="0"/>
              <a:t> entre </a:t>
            </a:r>
            <a:r>
              <a:rPr lang="en-US" sz="2000" dirty="0" err="1"/>
              <a:t>os</a:t>
            </a:r>
            <a:r>
              <a:rPr lang="en-US" sz="2000" dirty="0"/>
              <a:t> </a:t>
            </a:r>
            <a:r>
              <a:rPr lang="en-US" sz="2000" dirty="0" err="1"/>
              <a:t>centros</a:t>
            </a:r>
            <a:r>
              <a:rPr lang="en-US" sz="2000" dirty="0"/>
              <a:t> de </a:t>
            </a:r>
            <a:r>
              <a:rPr lang="en-US" sz="2000" dirty="0" err="1"/>
              <a:t>saúde</a:t>
            </a:r>
            <a:r>
              <a:rPr lang="en-US" sz="2000" dirty="0"/>
              <a:t> </a:t>
            </a:r>
            <a:r>
              <a:rPr lang="en-US" sz="2000" dirty="0" err="1"/>
              <a:t>pública</a:t>
            </a:r>
            <a:r>
              <a:rPr lang="en-US" sz="2000" dirty="0"/>
              <a:t> e a </a:t>
            </a:r>
            <a:r>
              <a:rPr lang="en-US" sz="2000" dirty="0" err="1"/>
              <a:t>agência</a:t>
            </a:r>
            <a:r>
              <a:rPr lang="en-US" sz="2000" dirty="0"/>
              <a:t> </a:t>
            </a:r>
            <a:r>
              <a:rPr lang="en-US" sz="2000" dirty="0" err="1"/>
              <a:t>nacional</a:t>
            </a:r>
            <a:r>
              <a:rPr lang="en-US" sz="2000" dirty="0"/>
              <a:t> de </a:t>
            </a:r>
            <a:r>
              <a:rPr lang="en-US" sz="2000" dirty="0" err="1"/>
              <a:t>segurança</a:t>
            </a:r>
            <a:r>
              <a:rPr lang="en-US" sz="2000" dirty="0"/>
              <a:t> </a:t>
            </a:r>
            <a:r>
              <a:rPr lang="en-US" sz="2000" dirty="0" err="1"/>
              <a:t>alimentar</a:t>
            </a:r>
            <a:r>
              <a:rPr lang="en-US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080068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en-US" dirty="0" err="1"/>
              <a:t>Agradecimentos</a:t>
            </a:r>
            <a:r>
              <a:rPr lang="en-US" altLang="en-US" dirty="0"/>
              <a:t>: a </a:t>
            </a:r>
            <a:r>
              <a:rPr lang="en-US" altLang="en-US" dirty="0" err="1"/>
              <a:t>quem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 err="1"/>
              <a:t>devemos</a:t>
            </a:r>
            <a:r>
              <a:rPr lang="en-US" altLang="en-US" dirty="0"/>
              <a:t> </a:t>
            </a:r>
            <a:r>
              <a:rPr lang="en-US" altLang="en-US" dirty="0" err="1"/>
              <a:t>agradecer</a:t>
            </a:r>
            <a:r>
              <a:rPr lang="en-US" altLang="en-US" dirty="0"/>
              <a:t>?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Co-autores e outros colaboradores</a:t>
            </a:r>
          </a:p>
          <a:p>
            <a:r>
              <a:rPr lang="en-US" altLang="en-US" dirty="0" err="1"/>
              <a:t>Adicionar</a:t>
            </a:r>
            <a:r>
              <a:rPr lang="en-US" altLang="en-US" dirty="0"/>
              <a:t> </a:t>
            </a:r>
            <a:r>
              <a:rPr lang="en-US" altLang="en-US" dirty="0" err="1"/>
              <a:t>logotipos</a:t>
            </a:r>
            <a:r>
              <a:rPr lang="en-US" altLang="en-US" dirty="0"/>
              <a:t> (normalmente os mesmos do slide do título)</a:t>
            </a:r>
          </a:p>
          <a:p>
            <a:r>
              <a:rPr lang="en-US" altLang="en-US" dirty="0"/>
              <a:t>A </a:t>
            </a:r>
            <a:r>
              <a:rPr lang="en-US" altLang="en-US" dirty="0" err="1"/>
              <a:t>última</a:t>
            </a:r>
            <a:r>
              <a:rPr lang="en-US" altLang="en-US" dirty="0"/>
              <a:t> </a:t>
            </a:r>
            <a:r>
              <a:rPr lang="en-US" altLang="en-US" dirty="0" err="1"/>
              <a:t>palavra</a:t>
            </a:r>
            <a:r>
              <a:rPr lang="en-US" altLang="en-US" dirty="0"/>
              <a:t>: "Obrigado"</a:t>
            </a:r>
          </a:p>
        </p:txBody>
      </p:sp>
    </p:spTree>
    <p:extLst>
      <p:ext uri="{BB962C8B-B14F-4D97-AF65-F5344CB8AC3E}">
        <p14:creationId xmlns:p14="http://schemas.microsoft.com/office/powerpoint/2010/main" val="37046539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sz="half" idx="2"/>
          </p:nvPr>
        </p:nvSpPr>
        <p:spPr>
          <a:xfrm>
            <a:off x="838199" y="1478857"/>
            <a:ext cx="4812909" cy="4639309"/>
          </a:xfrm>
        </p:spPr>
        <p:txBody>
          <a:bodyPr/>
          <a:lstStyle/>
          <a:p>
            <a:r>
              <a:rPr lang="en-US" altLang="en-US" dirty="0"/>
              <a:t>Geralmente imediatamente após a apresentação</a:t>
            </a:r>
          </a:p>
          <a:p>
            <a:r>
              <a:rPr lang="en-US" altLang="en-US" dirty="0"/>
              <a:t>Slides adicionais opcionais</a:t>
            </a:r>
          </a:p>
          <a:p>
            <a:r>
              <a:rPr lang="en-US" altLang="en-US" dirty="0"/>
              <a:t>Trazer caneta/lapis para </a:t>
            </a:r>
            <a:r>
              <a:rPr lang="en-US" altLang="en-US" dirty="0" err="1"/>
              <a:t>escrever</a:t>
            </a:r>
            <a:r>
              <a:rPr lang="en-US" altLang="en-US" dirty="0"/>
              <a:t> </a:t>
            </a:r>
            <a:r>
              <a:rPr lang="en-US" altLang="en-US" dirty="0" err="1"/>
              <a:t>perguntas</a:t>
            </a:r>
            <a:r>
              <a:rPr lang="en-US" altLang="en-US" dirty="0"/>
              <a:t> com várias partes</a:t>
            </a:r>
          </a:p>
          <a:p>
            <a:r>
              <a:rPr lang="en-US" altLang="en-US" dirty="0"/>
              <a:t>5-10 minutos</a:t>
            </a: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Perguntas</a:t>
            </a:r>
            <a:r>
              <a:rPr lang="en-US" altLang="en-US" dirty="0"/>
              <a:t> e </a:t>
            </a:r>
            <a:r>
              <a:rPr lang="en-US" altLang="en-US" dirty="0" err="1"/>
              <a:t>respostas</a:t>
            </a:r>
            <a:endParaRPr lang="en-US" altLang="en-US" dirty="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D7D5E78-1191-F102-CDBA-077EA3463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109" y="1478857"/>
            <a:ext cx="6197550" cy="463930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5222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21E4EA9-9AB6-413B-855A-AF71EA793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7783838" cy="4639309"/>
          </a:xfrm>
        </p:spPr>
        <p:txBody>
          <a:bodyPr/>
          <a:lstStyle/>
          <a:p>
            <a:r>
              <a:rPr lang="en-US" altLang="en-US" dirty="0"/>
              <a:t>Razões para utilizar recursos visuais:</a:t>
            </a:r>
          </a:p>
          <a:p>
            <a:pPr lvl="1"/>
            <a:r>
              <a:rPr lang="en-US" altLang="en-US" dirty="0"/>
              <a:t>Captar e manter a atenção do público</a:t>
            </a:r>
          </a:p>
          <a:p>
            <a:pPr lvl="1"/>
            <a:r>
              <a:rPr lang="en-US" altLang="en-US" dirty="0"/>
              <a:t>Ajudar a audiência a lembrar-se dos pontos-chave</a:t>
            </a:r>
          </a:p>
          <a:p>
            <a:pPr lvl="1"/>
            <a:r>
              <a:rPr lang="en-US" altLang="en-US" dirty="0"/>
              <a:t>Esclarecer/explicar informações complexas</a:t>
            </a:r>
          </a:p>
          <a:p>
            <a:pPr lvl="1"/>
            <a:r>
              <a:rPr lang="en-US" altLang="en-US" dirty="0"/>
              <a:t>Estabelecer que os dados são válidos e </a:t>
            </a:r>
            <a:r>
              <a:rPr lang="en-US" altLang="en-US" dirty="0" err="1"/>
              <a:t>confiáveis</a:t>
            </a:r>
            <a:r>
              <a:rPr lang="en-US" altLang="en-US" dirty="0"/>
              <a:t> </a:t>
            </a:r>
          </a:p>
          <a:p>
            <a:r>
              <a:rPr lang="en-US" altLang="en-US" dirty="0"/>
              <a:t>Seguir as diretrizes fornecidas pelo anfitrião</a:t>
            </a:r>
          </a:p>
          <a:p>
            <a:r>
              <a:rPr lang="en-US" altLang="en-US" dirty="0"/>
              <a:t>Considerações sobre o tamanho e as cores do texto</a:t>
            </a:r>
          </a:p>
          <a:p>
            <a:r>
              <a:rPr lang="en-US" altLang="en-US" dirty="0"/>
              <a:t>Evitar a "morte por PowerPoint"</a:t>
            </a:r>
          </a:p>
          <a:p>
            <a:pPr lvl="1">
              <a:lnSpc>
                <a:spcPct val="90000"/>
              </a:lnSpc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D2D4209-57A2-4DB8-900E-48A6A52F3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Preparar: Seleção de auxílios visuais</a:t>
            </a:r>
          </a:p>
        </p:txBody>
      </p:sp>
      <p:pic>
        <p:nvPicPr>
          <p:cNvPr id="5" name="Picture 4" descr="A person wearing a suit and tie&#10;&#10;Description automatically generated with low confidence">
            <a:extLst>
              <a:ext uri="{FF2B5EF4-FFF2-40B4-BE49-F238E27FC236}">
                <a16:creationId xmlns:a16="http://schemas.microsoft.com/office/drawing/2014/main" id="{7D034743-0CEE-F56B-3315-D7A2F9F822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2038" y="2417853"/>
            <a:ext cx="3230526" cy="323052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1167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20DB68-2DD2-45FE-BE4E-EAEB4DFC74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ln w="19050">
            <a:noFill/>
          </a:ln>
        </p:spPr>
        <p:txBody>
          <a:bodyPr/>
          <a:lstStyle/>
          <a:p>
            <a:r>
              <a:rPr lang="en-US" dirty="0"/>
              <a:t>Apresentação geral</a:t>
            </a:r>
          </a:p>
          <a:p>
            <a:pPr lvl="1"/>
            <a:r>
              <a:rPr lang="en-US" dirty="0"/>
              <a:t>Organização</a:t>
            </a:r>
          </a:p>
          <a:p>
            <a:pPr lvl="1"/>
            <a:r>
              <a:rPr lang="en-US" dirty="0"/>
              <a:t>Nível de </a:t>
            </a:r>
            <a:r>
              <a:rPr lang="en-US" dirty="0" err="1"/>
              <a:t>detalhe</a:t>
            </a:r>
            <a:endParaRPr lang="en-US" dirty="0"/>
          </a:p>
          <a:p>
            <a:pPr lvl="1"/>
            <a:r>
              <a:rPr lang="en-US" dirty="0"/>
              <a:t>Elementos de confusão</a:t>
            </a:r>
          </a:p>
          <a:p>
            <a:r>
              <a:rPr lang="en-US" dirty="0" err="1"/>
              <a:t>Deslizes</a:t>
            </a:r>
            <a:endParaRPr lang="en-US" dirty="0"/>
          </a:p>
          <a:p>
            <a:pPr lvl="1"/>
            <a:r>
              <a:rPr lang="en-US" dirty="0"/>
              <a:t>Adequação, legibilidade, texto mínimo, coerência, erros</a:t>
            </a:r>
          </a:p>
          <a:p>
            <a:r>
              <a:rPr lang="en-US" dirty="0"/>
              <a:t>Impressão geral</a:t>
            </a:r>
          </a:p>
          <a:p>
            <a:r>
              <a:rPr lang="en-US" dirty="0"/>
              <a:t>Possíveis perguntas e respostas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2D5D2D57-AA07-4977-8763-78A52A55C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Preparar</a:t>
            </a:r>
            <a:r>
              <a:rPr lang="en-US" dirty="0"/>
              <a:t>: </a:t>
            </a:r>
            <a:r>
              <a:rPr lang="en-US" dirty="0" err="1"/>
              <a:t>Obter</a:t>
            </a:r>
            <a:r>
              <a:rPr lang="en-US" dirty="0"/>
              <a:t> feedback</a:t>
            </a: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3169C83F-14DD-4945-A93C-EF37D7DE6B61}"/>
              </a:ext>
            </a:extLst>
          </p:cNvPr>
          <p:cNvSpPr txBox="1">
            <a:spLocks/>
          </p:cNvSpPr>
          <p:nvPr/>
        </p:nvSpPr>
        <p:spPr>
          <a:xfrm>
            <a:off x="6590952" y="1189741"/>
            <a:ext cx="3741486" cy="4855464"/>
          </a:xfrm>
          <a:prstGeom prst="rect">
            <a:avLst/>
          </a:prstGeom>
        </p:spPr>
        <p:txBody>
          <a:bodyPr/>
          <a:lstStyle>
            <a:lvl1pPr marL="283464" indent="-283464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◦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»"/>
              <a:defRPr sz="2800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78432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40A1B-BD91-444B-A6DF-6D80C98A1E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Esclarecer</a:t>
            </a:r>
            <a:r>
              <a:rPr lang="en-US" dirty="0"/>
              <a:t> o feedback </a:t>
            </a:r>
            <a:r>
              <a:rPr lang="en-US" dirty="0" err="1"/>
              <a:t>conforme</a:t>
            </a:r>
            <a:r>
              <a:rPr lang="en-US" dirty="0"/>
              <a:t> </a:t>
            </a:r>
            <a:r>
              <a:rPr lang="en-US" dirty="0" err="1"/>
              <a:t>necessário</a:t>
            </a:r>
            <a:endParaRPr lang="en-US" dirty="0"/>
          </a:p>
          <a:p>
            <a:r>
              <a:rPr lang="en-US" dirty="0" err="1"/>
              <a:t>Utilizar</a:t>
            </a:r>
            <a:r>
              <a:rPr lang="en-US" dirty="0"/>
              <a:t>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próprio</a:t>
            </a:r>
            <a:r>
              <a:rPr lang="en-US" dirty="0"/>
              <a:t> </a:t>
            </a:r>
            <a:r>
              <a:rPr lang="en-US" dirty="0" err="1"/>
              <a:t>discernimento</a:t>
            </a:r>
            <a:endParaRPr lang="en-US" dirty="0"/>
          </a:p>
          <a:p>
            <a:r>
              <a:rPr lang="en-US" dirty="0" err="1"/>
              <a:t>Agradeça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(s) </a:t>
            </a:r>
            <a:r>
              <a:rPr lang="en-US" dirty="0" err="1"/>
              <a:t>seu</a:t>
            </a:r>
            <a:r>
              <a:rPr lang="en-US" dirty="0"/>
              <a:t>(s) revisor(es)</a:t>
            </a:r>
          </a:p>
          <a:p>
            <a:r>
              <a:rPr lang="en-US" dirty="0" err="1"/>
              <a:t>Finalizar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7FE007-8614-4FB2-B512-9F0250830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Preparar</a:t>
            </a:r>
            <a:r>
              <a:rPr lang="en-US" dirty="0"/>
              <a:t>: Rever</a:t>
            </a:r>
          </a:p>
        </p:txBody>
      </p:sp>
    </p:spTree>
    <p:extLst>
      <p:ext uri="{BB962C8B-B14F-4D97-AF65-F5344CB8AC3E}">
        <p14:creationId xmlns:p14="http://schemas.microsoft.com/office/powerpoint/2010/main" val="5140169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87D22F-3885-4E2E-A8C4-A622F7F29E8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err="1"/>
              <a:t>Praticar</a:t>
            </a:r>
            <a:r>
              <a:rPr lang="en-US" altLang="en-US" dirty="0"/>
              <a:t> </a:t>
            </a:r>
            <a:r>
              <a:rPr lang="en-US" altLang="en-US" dirty="0" err="1"/>
              <a:t>em</a:t>
            </a:r>
            <a:r>
              <a:rPr lang="en-US" altLang="en-US" dirty="0"/>
              <a:t> casa</a:t>
            </a:r>
          </a:p>
          <a:p>
            <a:r>
              <a:rPr lang="en-US" altLang="en-US" dirty="0" err="1"/>
              <a:t>Praticar</a:t>
            </a:r>
            <a:r>
              <a:rPr lang="en-US" altLang="en-US" dirty="0"/>
              <a:t> com </a:t>
            </a:r>
            <a:r>
              <a:rPr lang="en-US" altLang="en-US" dirty="0" err="1"/>
              <a:t>os</a:t>
            </a:r>
            <a:r>
              <a:rPr lang="en-US" altLang="en-US" dirty="0"/>
              <a:t> </a:t>
            </a:r>
            <a:r>
              <a:rPr lang="en-US" altLang="en-US" dirty="0" err="1"/>
              <a:t>seus</a:t>
            </a:r>
            <a:r>
              <a:rPr lang="en-US" altLang="en-US" dirty="0"/>
              <a:t> </a:t>
            </a:r>
            <a:r>
              <a:rPr lang="en-US" altLang="en-US" dirty="0" err="1"/>
              <a:t>recursos</a:t>
            </a:r>
            <a:r>
              <a:rPr lang="en-US" altLang="en-US" dirty="0"/>
              <a:t> </a:t>
            </a:r>
            <a:r>
              <a:rPr lang="en-US" altLang="en-US" dirty="0" err="1"/>
              <a:t>audiovisuais</a:t>
            </a:r>
            <a:endParaRPr lang="en-US" altLang="en-US" dirty="0"/>
          </a:p>
          <a:p>
            <a:r>
              <a:rPr lang="en-US" altLang="en-US" dirty="0" err="1"/>
              <a:t>Praticar</a:t>
            </a:r>
            <a:r>
              <a:rPr lang="en-US" altLang="en-US" dirty="0"/>
              <a:t> no </a:t>
            </a:r>
            <a:r>
              <a:rPr lang="en-US" altLang="en-US" dirty="0" err="1"/>
              <a:t>trabalho</a:t>
            </a:r>
            <a:endParaRPr lang="en-US" altLang="en-US" dirty="0"/>
          </a:p>
          <a:p>
            <a:r>
              <a:rPr lang="en-US" altLang="en-US" dirty="0" err="1"/>
              <a:t>Pedir</a:t>
            </a:r>
            <a:r>
              <a:rPr lang="en-US" altLang="en-US" dirty="0"/>
              <a:t> </a:t>
            </a:r>
            <a:r>
              <a:rPr lang="en-US" altLang="en-US" dirty="0" err="1"/>
              <a:t>observações</a:t>
            </a:r>
            <a:r>
              <a:rPr lang="en-US" altLang="en-US" dirty="0"/>
              <a:t>/</a:t>
            </a:r>
            <a:r>
              <a:rPr lang="en-US" altLang="en-US" dirty="0" err="1"/>
              <a:t>críticas</a:t>
            </a:r>
            <a:r>
              <a:rPr lang="en-US" altLang="en-US" dirty="0"/>
              <a:t> </a:t>
            </a:r>
            <a:r>
              <a:rPr lang="en-US" altLang="en-US" dirty="0" err="1"/>
              <a:t>aos</a:t>
            </a:r>
            <a:r>
              <a:rPr lang="en-US" altLang="en-US" dirty="0"/>
              <a:t> </a:t>
            </a:r>
            <a:r>
              <a:rPr lang="en-US" altLang="en-US" dirty="0" err="1"/>
              <a:t>seus</a:t>
            </a:r>
            <a:r>
              <a:rPr lang="en-US" altLang="en-US" dirty="0"/>
              <a:t> </a:t>
            </a:r>
            <a:r>
              <a:rPr lang="en-US" altLang="en-US" dirty="0" err="1"/>
              <a:t>colegas</a:t>
            </a:r>
            <a:endParaRPr lang="en-US" altLang="en-US" dirty="0"/>
          </a:p>
          <a:p>
            <a:r>
              <a:rPr lang="en-US" altLang="en-US" dirty="0" err="1"/>
              <a:t>Cronometre</a:t>
            </a:r>
            <a:r>
              <a:rPr lang="en-US" altLang="en-US" dirty="0"/>
              <a:t> o </a:t>
            </a:r>
            <a:r>
              <a:rPr lang="en-US" altLang="en-US" dirty="0" err="1"/>
              <a:t>seu</a:t>
            </a:r>
            <a:r>
              <a:rPr lang="en-US" altLang="en-US" dirty="0"/>
              <a:t> tempo e </a:t>
            </a:r>
            <a:r>
              <a:rPr lang="en-US" altLang="en-US" dirty="0" err="1"/>
              <a:t>modifique</a:t>
            </a:r>
            <a:r>
              <a:rPr lang="en-US" altLang="en-US" dirty="0"/>
              <a:t>-o </a:t>
            </a:r>
            <a:r>
              <a:rPr lang="en-US" altLang="en-US" dirty="0" err="1"/>
              <a:t>em</a:t>
            </a:r>
            <a:r>
              <a:rPr lang="en-US" altLang="en-US" dirty="0"/>
              <a:t> </a:t>
            </a:r>
            <a:r>
              <a:rPr lang="en-US" altLang="en-US" dirty="0" err="1"/>
              <a:t>conformidade</a:t>
            </a:r>
            <a:endParaRPr lang="en-US" altLang="en-US" dirty="0"/>
          </a:p>
          <a:p>
            <a:r>
              <a:rPr lang="en-US" altLang="en-US" dirty="0" err="1"/>
              <a:t>Praticar</a:t>
            </a:r>
            <a:r>
              <a:rPr lang="en-US" altLang="en-US" dirty="0"/>
              <a:t> no local </a:t>
            </a:r>
            <a:r>
              <a:rPr lang="en-US" altLang="en-US" dirty="0" err="1"/>
              <a:t>onde</a:t>
            </a:r>
            <a:r>
              <a:rPr lang="en-US" altLang="en-US" dirty="0"/>
              <a:t> </a:t>
            </a:r>
            <a:r>
              <a:rPr lang="en-US" altLang="en-US" dirty="0" err="1"/>
              <a:t>vai</a:t>
            </a:r>
            <a:r>
              <a:rPr lang="en-US" altLang="en-US" dirty="0"/>
              <a:t> </a:t>
            </a:r>
            <a:r>
              <a:rPr lang="en-US" altLang="en-US" dirty="0" err="1"/>
              <a:t>apresentar</a:t>
            </a:r>
            <a:r>
              <a:rPr lang="en-US" altLang="en-US" dirty="0"/>
              <a:t>, se </a:t>
            </a:r>
            <a:r>
              <a:rPr lang="en-US" altLang="en-US" dirty="0" err="1"/>
              <a:t>possível</a:t>
            </a:r>
            <a:endParaRPr lang="en-US" altLang="en-US" dirty="0"/>
          </a:p>
          <a:p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B4EFD15-DA5D-4061-8EC9-14106945B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Preparar</a:t>
            </a:r>
            <a:r>
              <a:rPr lang="en-US" dirty="0"/>
              <a:t>: </a:t>
            </a:r>
            <a:r>
              <a:rPr lang="en-US" dirty="0" err="1"/>
              <a:t>Praticar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2291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B1A2B-1664-4D9A-9664-35EBF9BE0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Estratégia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endParaRPr lang="en-US" dirty="0"/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8302693-159C-4DB2-A90D-B9F3F4F5F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1686" y="3215984"/>
            <a:ext cx="2216871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>
                    <a:lumMod val="65000"/>
                  </a:schemeClr>
                </a:solidFill>
              </a:rPr>
              <a:t>Público</a:t>
            </a:r>
          </a:p>
          <a:p>
            <a:pPr marL="342900" indent="-3429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Objetivo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Método</a:t>
            </a:r>
            <a:r>
              <a:rPr lang="en-US" altLang="en-US" sz="2800" dirty="0">
                <a:solidFill>
                  <a:schemeClr val="bg1">
                    <a:lumMod val="65000"/>
                  </a:schemeClr>
                </a:solidFill>
              </a:rPr>
              <a:t> de </a:t>
            </a: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entrega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marL="342900" indent="-3429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Estrutura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indent="401638" eaLnBrk="1" hangingPunct="1">
              <a:spcBef>
                <a:spcPts val="600"/>
              </a:spcBef>
            </a:pPr>
            <a:endParaRPr lang="en-US" altLang="en-US" dirty="0"/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38302693-159C-4DB2-A90D-B9F3F4F5F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6159" y="3255144"/>
            <a:ext cx="244707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Estrutura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Conteúdo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Visuais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>
                    <a:lumMod val="65000"/>
                  </a:schemeClr>
                </a:solidFill>
              </a:rPr>
              <a:t>Feedback</a:t>
            </a: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>
                <a:solidFill>
                  <a:schemeClr val="bg1">
                    <a:lumMod val="65000"/>
                  </a:schemeClr>
                </a:solidFill>
              </a:rPr>
              <a:t>Rever</a:t>
            </a:r>
          </a:p>
          <a:p>
            <a:pPr marL="457200" indent="-457200" eaLnBrk="1" hangingPunct="1">
              <a:spcBef>
                <a:spcPts val="600"/>
              </a:spcBef>
              <a:buClr>
                <a:schemeClr val="bg1">
                  <a:lumMod val="50000"/>
                </a:schemeClr>
              </a:buClr>
              <a:buFont typeface="Arial" panose="020B0604020202020204" pitchFamily="34" charset="0"/>
              <a:buChar char="•"/>
            </a:pPr>
            <a:r>
              <a:rPr lang="en-US" altLang="en-US" sz="2800" dirty="0" err="1">
                <a:solidFill>
                  <a:schemeClr val="bg1">
                    <a:lumMod val="65000"/>
                  </a:schemeClr>
                </a:solidFill>
              </a:rPr>
              <a:t>Praticar</a:t>
            </a:r>
            <a:endParaRPr lang="en-US" altLang="en-US" sz="2800" dirty="0">
              <a:solidFill>
                <a:schemeClr val="bg1">
                  <a:lumMod val="65000"/>
                </a:schemeClr>
              </a:solidFill>
            </a:endParaRPr>
          </a:p>
          <a:p>
            <a:pPr indent="401638" eaLnBrk="1" hangingPunct="1">
              <a:spcBef>
                <a:spcPts val="600"/>
              </a:spcBef>
            </a:pPr>
            <a:endParaRPr lang="en-US" altLang="en-US" dirty="0"/>
          </a:p>
        </p:txBody>
      </p:sp>
      <p:sp>
        <p:nvSpPr>
          <p:cNvPr id="13" name="TextBox 8">
            <a:extLst>
              <a:ext uri="{FF2B5EF4-FFF2-40B4-BE49-F238E27FC236}">
                <a16:creationId xmlns:a16="http://schemas.microsoft.com/office/drawing/2014/main" id="{35E12134-BF04-42D1-BA7A-9EEDA3AD0C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8789" y="3255144"/>
            <a:ext cx="4365507" cy="32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800" dirty="0" err="1"/>
              <a:t>Respirar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800" dirty="0" err="1"/>
              <a:t>Apresentar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800" dirty="0" err="1"/>
              <a:t>Gerir</a:t>
            </a:r>
            <a:r>
              <a:rPr lang="en-US" altLang="en-US" sz="2800" dirty="0"/>
              <a:t> as </a:t>
            </a:r>
            <a:r>
              <a:rPr lang="en-US" altLang="en-US" sz="2800" dirty="0" err="1"/>
              <a:t>perguntas</a:t>
            </a:r>
            <a:r>
              <a:rPr lang="en-US" altLang="en-US" sz="2800" dirty="0"/>
              <a:t> e </a:t>
            </a:r>
            <a:r>
              <a:rPr lang="en-US" altLang="en-US" sz="2800" dirty="0" err="1"/>
              <a:t>respostas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en-US" sz="2800" dirty="0"/>
              <a:t>Tomar </a:t>
            </a:r>
            <a:r>
              <a:rPr lang="en-US" altLang="en-US" sz="2800" dirty="0" err="1"/>
              <a:t>notas</a:t>
            </a:r>
            <a:r>
              <a:rPr lang="en-US" altLang="en-US" sz="2800" dirty="0"/>
              <a:t> para a </a:t>
            </a:r>
            <a:r>
              <a:rPr lang="en-US" altLang="en-US" sz="2800" dirty="0" err="1"/>
              <a:t>próxima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vez</a:t>
            </a:r>
            <a:endParaRPr lang="en-US" altLang="en-US" sz="2800" dirty="0"/>
          </a:p>
          <a:p>
            <a:pPr indent="401638" eaLnBrk="1" hangingPunct="1">
              <a:spcBef>
                <a:spcPts val="600"/>
              </a:spcBef>
            </a:pPr>
            <a:endParaRPr lang="en-US" altLang="en-US" dirty="0"/>
          </a:p>
        </p:txBody>
      </p:sp>
      <p:sp>
        <p:nvSpPr>
          <p:cNvPr id="19" name="Rounded Rectangle 23">
            <a:extLst>
              <a:ext uri="{FF2B5EF4-FFF2-40B4-BE49-F238E27FC236}">
                <a16:creationId xmlns:a16="http://schemas.microsoft.com/office/drawing/2014/main" id="{69299841-53DC-8423-CEA4-AB7A797B41DE}"/>
              </a:ext>
            </a:extLst>
          </p:cNvPr>
          <p:cNvSpPr/>
          <p:nvPr/>
        </p:nvSpPr>
        <p:spPr>
          <a:xfrm>
            <a:off x="1897946" y="1667635"/>
            <a:ext cx="2090611" cy="1418907"/>
          </a:xfrm>
          <a:prstGeom prst="roundRect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>
                <a:ea typeface="ＭＳ Ｐゴシック" pitchFamily="34" charset="-128"/>
                <a:cs typeface="+mn-cs"/>
              </a:rPr>
              <a:t>Plano</a:t>
            </a:r>
            <a:endParaRPr lang="en-US" sz="3600" b="1" kern="0">
              <a:cs typeface="+mn-cs"/>
            </a:endParaRPr>
          </a:p>
        </p:txBody>
      </p:sp>
      <p:sp>
        <p:nvSpPr>
          <p:cNvPr id="20" name="Rounded Rectangle 24">
            <a:extLst>
              <a:ext uri="{FF2B5EF4-FFF2-40B4-BE49-F238E27FC236}">
                <a16:creationId xmlns:a16="http://schemas.microsoft.com/office/drawing/2014/main" id="{5E2B030F-E3ED-EA9E-2780-69F8F1452754}"/>
              </a:ext>
            </a:extLst>
          </p:cNvPr>
          <p:cNvSpPr/>
          <p:nvPr/>
        </p:nvSpPr>
        <p:spPr>
          <a:xfrm>
            <a:off x="4892023" y="1668597"/>
            <a:ext cx="2262927" cy="1417183"/>
          </a:xfrm>
          <a:prstGeom prst="roundRect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</a:rPr>
              <a:t>Preparar</a:t>
            </a:r>
            <a:endParaRPr lang="en-US" sz="3600" b="1" kern="0" dirty="0">
              <a:cs typeface="+mn-cs"/>
            </a:endParaRPr>
          </a:p>
        </p:txBody>
      </p:sp>
      <p:sp>
        <p:nvSpPr>
          <p:cNvPr id="21" name="Rounded Rectangle 25">
            <a:extLst>
              <a:ext uri="{FF2B5EF4-FFF2-40B4-BE49-F238E27FC236}">
                <a16:creationId xmlns:a16="http://schemas.microsoft.com/office/drawing/2014/main" id="{EA90A3EE-8B6E-AC38-00CA-93EB6392AAE7}"/>
              </a:ext>
            </a:extLst>
          </p:cNvPr>
          <p:cNvSpPr/>
          <p:nvPr/>
        </p:nvSpPr>
        <p:spPr>
          <a:xfrm>
            <a:off x="7890620" y="1668597"/>
            <a:ext cx="2262927" cy="1417183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  <a:cs typeface="+mn-cs"/>
              </a:rPr>
              <a:t>Entregar</a:t>
            </a:r>
            <a:endParaRPr lang="en-US" altLang="en-US" sz="3600" b="1" kern="0" dirty="0">
              <a:ea typeface="ＭＳ Ｐゴシック" pitchFamily="34" charset="-128"/>
              <a:cs typeface="+mn-cs"/>
            </a:endParaRPr>
          </a:p>
        </p:txBody>
      </p:sp>
      <p:sp>
        <p:nvSpPr>
          <p:cNvPr id="22" name="Right Arrow 26">
            <a:extLst>
              <a:ext uri="{FF2B5EF4-FFF2-40B4-BE49-F238E27FC236}">
                <a16:creationId xmlns:a16="http://schemas.microsoft.com/office/drawing/2014/main" id="{622C8473-6666-E945-9B95-A7D1544F324C}"/>
              </a:ext>
            </a:extLst>
          </p:cNvPr>
          <p:cNvSpPr/>
          <p:nvPr/>
        </p:nvSpPr>
        <p:spPr>
          <a:xfrm>
            <a:off x="4208671" y="2140487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3" name="Right Arrow 27">
            <a:extLst>
              <a:ext uri="{FF2B5EF4-FFF2-40B4-BE49-F238E27FC236}">
                <a16:creationId xmlns:a16="http://schemas.microsoft.com/office/drawing/2014/main" id="{8D4C0E7D-A7E6-9353-A020-4E47EC051103}"/>
              </a:ext>
            </a:extLst>
          </p:cNvPr>
          <p:cNvSpPr/>
          <p:nvPr/>
        </p:nvSpPr>
        <p:spPr>
          <a:xfrm>
            <a:off x="7183233" y="2140487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446163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CB7AA1-C3F1-4EAC-8F43-B367DB38DB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629400" cy="4639309"/>
          </a:xfrm>
        </p:spPr>
        <p:txBody>
          <a:bodyPr/>
          <a:lstStyle/>
          <a:p>
            <a:r>
              <a:rPr lang="en-US" altLang="en-US" dirty="0" err="1"/>
              <a:t>Tente</a:t>
            </a:r>
            <a:r>
              <a:rPr lang="en-US" altLang="en-US" dirty="0"/>
              <a:t> </a:t>
            </a:r>
            <a:r>
              <a:rPr lang="en-US" altLang="en-US" dirty="0" err="1"/>
              <a:t>relaxar</a:t>
            </a:r>
            <a:r>
              <a:rPr lang="en-US" altLang="en-US" dirty="0"/>
              <a:t> antes da </a:t>
            </a:r>
            <a:br>
              <a:rPr lang="en-US" altLang="en-US" dirty="0"/>
            </a:br>
            <a:r>
              <a:rPr lang="en-US" altLang="en-US" dirty="0" err="1"/>
              <a:t>sua</a:t>
            </a:r>
            <a:r>
              <a:rPr lang="en-US" altLang="en-US" dirty="0"/>
              <a:t> </a:t>
            </a:r>
            <a:r>
              <a:rPr lang="en-US" altLang="en-US" dirty="0" err="1"/>
              <a:t>apresentação</a:t>
            </a:r>
            <a:endParaRPr lang="en-US" altLang="en-US" dirty="0"/>
          </a:p>
          <a:p>
            <a:r>
              <a:rPr lang="en-US" altLang="en-US" dirty="0" err="1"/>
              <a:t>Dormir</a:t>
            </a:r>
            <a:r>
              <a:rPr lang="en-US" altLang="en-US" dirty="0"/>
              <a:t> </a:t>
            </a:r>
            <a:r>
              <a:rPr lang="en-US" altLang="en-US" dirty="0" err="1"/>
              <a:t>bem</a:t>
            </a:r>
            <a:endParaRPr lang="en-US" altLang="en-US" dirty="0"/>
          </a:p>
          <a:p>
            <a:r>
              <a:rPr lang="en-US" altLang="en-US" dirty="0" err="1"/>
              <a:t>Familiarizar</a:t>
            </a:r>
            <a:r>
              <a:rPr lang="en-US" altLang="en-US" dirty="0"/>
              <a:t>-se com </a:t>
            </a:r>
            <a:br>
              <a:rPr lang="en-US" altLang="en-US" dirty="0"/>
            </a:br>
            <a:r>
              <a:rPr lang="en-US" altLang="en-US" dirty="0"/>
              <a:t>o </a:t>
            </a:r>
            <a:r>
              <a:rPr lang="en-US" altLang="en-US" dirty="0" err="1"/>
              <a:t>espaço</a:t>
            </a:r>
            <a:r>
              <a:rPr lang="en-US" altLang="en-US" dirty="0"/>
              <a:t>/</a:t>
            </a:r>
            <a:r>
              <a:rPr lang="en-US" altLang="en-US" dirty="0" err="1"/>
              <a:t>tecnologia</a:t>
            </a:r>
            <a:endParaRPr lang="en-US" altLang="en-US" dirty="0"/>
          </a:p>
          <a:p>
            <a:r>
              <a:rPr lang="en-US" altLang="en-US" dirty="0" err="1"/>
              <a:t>Respirar</a:t>
            </a:r>
            <a:r>
              <a:rPr lang="en-US" altLang="en-US" dirty="0"/>
              <a:t> </a:t>
            </a:r>
            <a:r>
              <a:rPr lang="en-US" altLang="en-US" dirty="0" err="1"/>
              <a:t>fundo</a:t>
            </a:r>
            <a:r>
              <a:rPr lang="en-US" altLang="en-US" dirty="0"/>
              <a:t> 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D66584-DCB4-C75F-D50A-1613E671D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Entregar</a:t>
            </a:r>
            <a:r>
              <a:rPr lang="en-US" dirty="0"/>
              <a:t>: </a:t>
            </a:r>
            <a:r>
              <a:rPr lang="en-US" dirty="0" err="1"/>
              <a:t>Respirar</a:t>
            </a:r>
            <a:br>
              <a:rPr lang="en-US" dirty="0"/>
            </a:br>
            <a:endParaRPr lang="pt-BR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A2C18DE-133B-95A7-42CA-8C65BB9693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6" t="5448" b="8925"/>
          <a:stretch/>
        </p:blipFill>
        <p:spPr bwMode="auto">
          <a:xfrm>
            <a:off x="7674924" y="1546166"/>
            <a:ext cx="3458957" cy="4572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480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CB7AA1-C3F1-4EAC-8F43-B367DB38DB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Estabelecer </a:t>
            </a:r>
            <a:r>
              <a:rPr lang="en-US" altLang="en-US" dirty="0" err="1"/>
              <a:t>contato</a:t>
            </a:r>
            <a:r>
              <a:rPr lang="en-US" altLang="en-US" dirty="0"/>
              <a:t> visual</a:t>
            </a:r>
          </a:p>
          <a:p>
            <a:r>
              <a:rPr lang="en-US" altLang="en-US" dirty="0" err="1"/>
              <a:t>Falar</a:t>
            </a:r>
            <a:r>
              <a:rPr lang="en-US" altLang="en-US" dirty="0"/>
              <a:t> </a:t>
            </a:r>
            <a:r>
              <a:rPr lang="en-US" altLang="en-US" dirty="0" err="1"/>
              <a:t>devagar</a:t>
            </a:r>
            <a:r>
              <a:rPr lang="en-US" altLang="en-US" dirty="0"/>
              <a:t> e com </a:t>
            </a:r>
            <a:r>
              <a:rPr lang="en-US" altLang="en-US" dirty="0" err="1"/>
              <a:t>clareza</a:t>
            </a:r>
            <a:endParaRPr lang="en-US" altLang="en-US" dirty="0"/>
          </a:p>
          <a:p>
            <a:r>
              <a:rPr lang="en-US" altLang="en-US" dirty="0" err="1"/>
              <a:t>Animar</a:t>
            </a:r>
            <a:r>
              <a:rPr lang="en-US" altLang="en-US" dirty="0"/>
              <a:t> a </a:t>
            </a:r>
            <a:r>
              <a:rPr lang="en-US" altLang="en-US" dirty="0" err="1"/>
              <a:t>voz</a:t>
            </a:r>
            <a:endParaRPr lang="en-US" altLang="en-US" dirty="0"/>
          </a:p>
          <a:p>
            <a:r>
              <a:rPr lang="en-US" altLang="en-US" dirty="0" err="1"/>
              <a:t>Manter</a:t>
            </a:r>
            <a:r>
              <a:rPr lang="en-US" altLang="en-US" dirty="0"/>
              <a:t> </a:t>
            </a:r>
            <a:r>
              <a:rPr lang="en-US" altLang="en-US" dirty="0" err="1"/>
              <a:t>uma</a:t>
            </a:r>
            <a:r>
              <a:rPr lang="en-US" altLang="en-US" dirty="0"/>
              <a:t> boa </a:t>
            </a:r>
            <a:r>
              <a:rPr lang="en-US" altLang="en-US" dirty="0" err="1"/>
              <a:t>postura</a:t>
            </a:r>
            <a:endParaRPr lang="en-US" altLang="en-US" dirty="0"/>
          </a:p>
          <a:p>
            <a:r>
              <a:rPr lang="en-US" altLang="en-US" dirty="0" err="1"/>
              <a:t>Terminar</a:t>
            </a:r>
            <a:r>
              <a:rPr lang="en-US" altLang="en-US" dirty="0"/>
              <a:t> a tempo</a:t>
            </a:r>
          </a:p>
          <a:p>
            <a:r>
              <a:rPr lang="en-US" altLang="en-US" dirty="0" err="1"/>
              <a:t>Dizer</a:t>
            </a:r>
            <a:r>
              <a:rPr lang="en-US" altLang="en-US" dirty="0"/>
              <a:t> "</a:t>
            </a:r>
            <a:r>
              <a:rPr lang="en-US" altLang="en-US" dirty="0" err="1"/>
              <a:t>Obrigado</a:t>
            </a:r>
            <a:r>
              <a:rPr lang="en-US" altLang="en-US" dirty="0"/>
              <a:t>"</a:t>
            </a:r>
          </a:p>
          <a:p>
            <a:r>
              <a:rPr lang="en-US" altLang="en-US" dirty="0" err="1"/>
              <a:t>Fornecer</a:t>
            </a:r>
            <a:r>
              <a:rPr lang="en-US" altLang="en-US" dirty="0"/>
              <a:t> </a:t>
            </a:r>
            <a:r>
              <a:rPr lang="en-US" altLang="en-US" dirty="0" err="1"/>
              <a:t>folhetos</a:t>
            </a:r>
            <a:r>
              <a:rPr lang="en-US" altLang="en-US" dirty="0"/>
              <a:t>, se </a:t>
            </a:r>
            <a:r>
              <a:rPr lang="en-US" altLang="en-US" dirty="0" err="1"/>
              <a:t>necessário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A1180C6-47FA-4A37-9FF4-289ECC453A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Entregar: Apresentar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FE3CEC5-D32A-65F8-3794-C331F86D7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766" y="1496291"/>
            <a:ext cx="4879588" cy="332509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206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4C16E21-3D4C-48D7-9B9E-0B4B8BC19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</a:t>
            </a:r>
            <a:r>
              <a:rPr lang="en-US" dirty="0" err="1"/>
              <a:t>queremos</a:t>
            </a:r>
            <a:r>
              <a:rPr lang="en-US" dirty="0"/>
              <a:t> </a:t>
            </a:r>
            <a:r>
              <a:rPr lang="en-US" dirty="0" err="1"/>
              <a:t>dizer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com "</a:t>
            </a:r>
            <a:r>
              <a:rPr lang="en-US" dirty="0" err="1"/>
              <a:t>apresentação</a:t>
            </a:r>
            <a:r>
              <a:rPr lang="en-US" dirty="0"/>
              <a:t>"?</a:t>
            </a:r>
            <a:endParaRPr lang="en-US" i="1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6DF3894-37F1-4CB0-AFF6-1F22DB1793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5750" indent="-285750">
              <a:buClr>
                <a:schemeClr val="tx1"/>
              </a:buClr>
            </a:pPr>
            <a:r>
              <a:rPr lang="en-US" dirty="0"/>
              <a:t>Discurso preparado </a:t>
            </a:r>
          </a:p>
          <a:p>
            <a:pPr marL="742950" lvl="1" indent="-285750">
              <a:buClr>
                <a:schemeClr val="tx1"/>
              </a:buClr>
            </a:pPr>
            <a:r>
              <a:rPr lang="en-US" dirty="0" err="1"/>
              <a:t>Contém</a:t>
            </a:r>
            <a:r>
              <a:rPr lang="en-US" dirty="0"/>
              <a:t> </a:t>
            </a:r>
            <a:r>
              <a:rPr lang="en-US" dirty="0" err="1"/>
              <a:t>guias</a:t>
            </a:r>
            <a:r>
              <a:rPr lang="en-US" dirty="0"/>
              <a:t> ou pontos de discussão</a:t>
            </a:r>
          </a:p>
          <a:p>
            <a:pPr marL="285750" indent="-285750">
              <a:buClr>
                <a:schemeClr val="tx1"/>
              </a:buClr>
            </a:pPr>
            <a:r>
              <a:rPr lang="en-US" dirty="0"/>
              <a:t>Em frente a um grupo </a:t>
            </a:r>
          </a:p>
          <a:p>
            <a:pPr marL="742950" lvl="1" indent="-285750">
              <a:buClr>
                <a:schemeClr val="tx1"/>
              </a:buClr>
            </a:pPr>
            <a:r>
              <a:rPr lang="en-US" dirty="0"/>
              <a:t>Pode ser técnico ou não técnico</a:t>
            </a:r>
          </a:p>
          <a:p>
            <a:pPr marL="285750" indent="-285750">
              <a:buClr>
                <a:schemeClr val="tx1"/>
              </a:buClr>
            </a:pPr>
            <a:r>
              <a:rPr lang="en-US" dirty="0"/>
              <a:t>Com ou sem recursos visuais (por exemplo, PowerPoint)</a:t>
            </a:r>
          </a:p>
        </p:txBody>
      </p:sp>
    </p:spTree>
    <p:extLst>
      <p:ext uri="{BB962C8B-B14F-4D97-AF65-F5344CB8AC3E}">
        <p14:creationId xmlns:p14="http://schemas.microsoft.com/office/powerpoint/2010/main" val="40117020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0CB7AA1-C3F1-4EAC-8F43-B367DB38DB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/>
              <a:t>Repetir a pergunta antes de responder</a:t>
            </a:r>
          </a:p>
          <a:p>
            <a:r>
              <a:rPr lang="en-US" altLang="en-US" dirty="0"/>
              <a:t>Ser </a:t>
            </a:r>
            <a:r>
              <a:rPr lang="en-US" altLang="en-US" dirty="0" err="1"/>
              <a:t>específico</a:t>
            </a:r>
            <a:r>
              <a:rPr lang="en-US" altLang="en-US" dirty="0"/>
              <a:t> </a:t>
            </a:r>
            <a:r>
              <a:rPr lang="en-US" altLang="en-US" dirty="0" err="1"/>
              <a:t>ao</a:t>
            </a:r>
            <a:r>
              <a:rPr lang="en-US" altLang="en-US" dirty="0"/>
              <a:t> responder à pergunta</a:t>
            </a:r>
          </a:p>
          <a:p>
            <a:r>
              <a:rPr lang="en-US" altLang="en-US" dirty="0"/>
              <a:t>Manter-se no tema</a:t>
            </a:r>
          </a:p>
          <a:p>
            <a:r>
              <a:rPr lang="en-US" altLang="en-US" dirty="0"/>
              <a:t>Manter um tom profissional; </a:t>
            </a:r>
            <a:r>
              <a:rPr lang="en-US" altLang="en-US" dirty="0" err="1"/>
              <a:t>não</a:t>
            </a:r>
            <a:r>
              <a:rPr lang="en-US" altLang="en-US" dirty="0"/>
              <a:t> </a:t>
            </a:r>
            <a:r>
              <a:rPr lang="en-US" altLang="en-US" dirty="0" err="1"/>
              <a:t>ficar</a:t>
            </a:r>
            <a:r>
              <a:rPr lang="en-US" altLang="en-US" dirty="0"/>
              <a:t> na defensiva</a:t>
            </a:r>
          </a:p>
          <a:p>
            <a:r>
              <a:rPr lang="en-US" altLang="en-US" dirty="0"/>
              <a:t>Admitir quando não se sabe a resposta</a:t>
            </a:r>
          </a:p>
          <a:p>
            <a:r>
              <a:rPr lang="en-US" altLang="en-US" dirty="0"/>
              <a:t>Respeitar o tempo</a:t>
            </a:r>
          </a:p>
          <a:p>
            <a:endParaRPr lang="en-US" altLang="en-US" dirty="0"/>
          </a:p>
          <a:p>
            <a:endParaRPr lang="en-US" alt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1470F08-8664-4963-8DE8-50E2218F9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Entregar</a:t>
            </a:r>
            <a:r>
              <a:rPr lang="en-US" dirty="0"/>
              <a:t>: </a:t>
            </a:r>
            <a:r>
              <a:rPr lang="en-US" dirty="0" err="1"/>
              <a:t>Gerir</a:t>
            </a:r>
            <a:r>
              <a:rPr lang="en-US" dirty="0"/>
              <a:t> </a:t>
            </a:r>
            <a:r>
              <a:rPr lang="en-US" dirty="0" err="1"/>
              <a:t>perguntas</a:t>
            </a:r>
            <a:r>
              <a:rPr lang="en-US" dirty="0"/>
              <a:t> e </a:t>
            </a:r>
            <a:r>
              <a:rPr lang="en-US" dirty="0" err="1"/>
              <a:t>respostas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35874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US" dirty="0"/>
              <a:t>Que </a:t>
            </a:r>
            <a:r>
              <a:rPr lang="en-US" dirty="0" err="1"/>
              <a:t>técnicas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foram</a:t>
            </a:r>
            <a:r>
              <a:rPr lang="en-US" dirty="0"/>
              <a:t> </a:t>
            </a:r>
            <a:r>
              <a:rPr lang="en-US" dirty="0" err="1"/>
              <a:t>eficazes</a:t>
            </a:r>
            <a:r>
              <a:rPr lang="en-US" dirty="0"/>
              <a:t>?</a:t>
            </a:r>
          </a:p>
          <a:p>
            <a:pPr lvl="0"/>
            <a:r>
              <a:rPr lang="en-US" dirty="0"/>
              <a:t>O que </a:t>
            </a:r>
            <a:r>
              <a:rPr lang="en-US" dirty="0" err="1"/>
              <a:t>distraiu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aborreceu</a:t>
            </a:r>
            <a:r>
              <a:rPr lang="en-US" dirty="0"/>
              <a:t> a </a:t>
            </a:r>
            <a:r>
              <a:rPr lang="en-US" dirty="0" err="1"/>
              <a:t>audiência</a:t>
            </a:r>
            <a:r>
              <a:rPr lang="en-US" dirty="0"/>
              <a:t>?</a:t>
            </a:r>
          </a:p>
          <a:p>
            <a:r>
              <a:rPr lang="en-US" dirty="0"/>
              <a:t>Que </a:t>
            </a:r>
            <a:r>
              <a:rPr lang="en-US" dirty="0" err="1"/>
              <a:t>técnica</a:t>
            </a:r>
            <a:r>
              <a:rPr lang="en-US" dirty="0"/>
              <a:t> </a:t>
            </a:r>
            <a:r>
              <a:rPr lang="en-US" b="1" dirty="0">
                <a:solidFill>
                  <a:srgbClr val="00953A"/>
                </a:solidFill>
              </a:rPr>
              <a:t>é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importante</a:t>
            </a:r>
            <a:r>
              <a:rPr lang="en-US" dirty="0"/>
              <a:t> </a:t>
            </a:r>
            <a:r>
              <a:rPr lang="en-US" dirty="0" err="1"/>
              <a:t>praticar</a:t>
            </a:r>
            <a:r>
              <a:rPr lang="en-US" dirty="0"/>
              <a:t> antes da </a:t>
            </a:r>
            <a:br>
              <a:rPr lang="en-US" dirty="0"/>
            </a:br>
            <a:r>
              <a:rPr lang="en-US" dirty="0" err="1"/>
              <a:t>próxima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?</a:t>
            </a:r>
          </a:p>
          <a:p>
            <a:r>
              <a:rPr lang="en-US" dirty="0"/>
              <a:t>As </a:t>
            </a:r>
            <a:r>
              <a:rPr lang="en-US" dirty="0" err="1"/>
              <a:t>perguntas</a:t>
            </a:r>
            <a:r>
              <a:rPr lang="en-US" dirty="0"/>
              <a:t> e </a:t>
            </a:r>
            <a:r>
              <a:rPr lang="en-US" dirty="0" err="1"/>
              <a:t>respostas</a:t>
            </a:r>
            <a:r>
              <a:rPr lang="en-US" dirty="0"/>
              <a:t> </a:t>
            </a:r>
            <a:r>
              <a:rPr lang="en-US" dirty="0" err="1"/>
              <a:t>revelaram</a:t>
            </a:r>
            <a:r>
              <a:rPr lang="en-US" dirty="0"/>
              <a:t> </a:t>
            </a:r>
            <a:r>
              <a:rPr lang="en-US" dirty="0" err="1"/>
              <a:t>alguma</a:t>
            </a:r>
            <a:r>
              <a:rPr lang="en-US" dirty="0"/>
              <a:t> </a:t>
            </a:r>
            <a:r>
              <a:rPr lang="en-US" dirty="0" err="1"/>
              <a:t>área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que </a:t>
            </a:r>
            <a:r>
              <a:rPr lang="en-US" dirty="0" err="1"/>
              <a:t>pretende</a:t>
            </a:r>
            <a:r>
              <a:rPr lang="en-US" dirty="0"/>
              <a:t> </a:t>
            </a:r>
            <a:r>
              <a:rPr lang="en-US" dirty="0" err="1"/>
              <a:t>acrescentar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rever</a:t>
            </a:r>
            <a:r>
              <a:rPr lang="en-US" dirty="0"/>
              <a:t> o </a:t>
            </a:r>
            <a:r>
              <a:rPr lang="en-US" dirty="0" err="1"/>
              <a:t>conteúdo</a:t>
            </a:r>
            <a:r>
              <a:rPr lang="en-US" dirty="0"/>
              <a:t> da </a:t>
            </a:r>
            <a:r>
              <a:rPr lang="en-US" dirty="0" err="1"/>
              <a:t>apresentação</a:t>
            </a:r>
            <a:r>
              <a:rPr lang="en-US" dirty="0"/>
              <a:t>?</a:t>
            </a:r>
          </a:p>
          <a:p>
            <a:r>
              <a:rPr lang="en-US" dirty="0" err="1"/>
              <a:t>Algum</a:t>
            </a:r>
            <a:r>
              <a:rPr lang="en-US" dirty="0"/>
              <a:t> dos slides </a:t>
            </a:r>
            <a:r>
              <a:rPr lang="en-US" dirty="0" err="1"/>
              <a:t>ficar</a:t>
            </a:r>
            <a:r>
              <a:rPr lang="en-US" dirty="0"/>
              <a:t> </a:t>
            </a:r>
            <a:r>
              <a:rPr lang="en-US" dirty="0" err="1"/>
              <a:t>melhor</a:t>
            </a:r>
            <a:r>
              <a:rPr lang="en-US" dirty="0"/>
              <a:t> se </a:t>
            </a:r>
            <a:r>
              <a:rPr lang="en-US" dirty="0" err="1"/>
              <a:t>tivesse</a:t>
            </a:r>
            <a:r>
              <a:rPr lang="en-US" dirty="0"/>
              <a:t> um </a:t>
            </a:r>
            <a:r>
              <a:rPr lang="en-US" dirty="0" err="1"/>
              <a:t>gráfico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?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9F8B5F-15E5-4583-B35A-A46647A4B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Entregar</a:t>
            </a:r>
            <a:r>
              <a:rPr lang="en-US" dirty="0"/>
              <a:t>: Tomar </a:t>
            </a:r>
            <a:r>
              <a:rPr lang="en-US" dirty="0" err="1"/>
              <a:t>notas</a:t>
            </a:r>
            <a:r>
              <a:rPr lang="en-US" dirty="0"/>
              <a:t> para a </a:t>
            </a:r>
            <a:r>
              <a:rPr lang="en-US" dirty="0" err="1"/>
              <a:t>próxima</a:t>
            </a:r>
            <a:r>
              <a:rPr lang="en-US" dirty="0"/>
              <a:t> </a:t>
            </a:r>
            <a:r>
              <a:rPr lang="en-US" dirty="0" err="1"/>
              <a:t>vez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344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B1A2B-1664-4D9A-9664-35EBF9BE0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Estratégia de apresentação</a:t>
            </a: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id="{7B0D237D-DCA2-758A-61FC-45EC4D8D0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8775" y="3255144"/>
            <a:ext cx="2419896" cy="2831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/>
              <a:t>Público</a:t>
            </a:r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Objetivo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Método</a:t>
            </a:r>
            <a:r>
              <a:rPr lang="en-US" altLang="en-US" sz="2800" dirty="0"/>
              <a:t> de </a:t>
            </a:r>
            <a:r>
              <a:rPr lang="en-US" altLang="en-US" sz="2800" dirty="0" err="1"/>
              <a:t>entrega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Estrutura</a:t>
            </a:r>
            <a:endParaRPr lang="en-US" altLang="en-US" sz="2800" dirty="0"/>
          </a:p>
          <a:p>
            <a:pPr marL="285750" indent="-28575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endParaRPr lang="en-US" alt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11280FA8-0EC2-3AD8-3603-50361F35B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6159" y="3255144"/>
            <a:ext cx="2447074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Estrutura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Conteúdo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Visuais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/>
              <a:t>Feedback</a:t>
            </a:r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/>
              <a:t>Rever</a:t>
            </a:r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Praticar</a:t>
            </a:r>
            <a:endParaRPr lang="en-US" altLang="en-US" sz="2800" dirty="0"/>
          </a:p>
          <a:p>
            <a:pPr marL="285750" indent="-28575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endParaRPr lang="en-US" altLang="en-US" dirty="0"/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AAF0BF88-16CF-AE52-5749-8A2DF1F5E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98788" y="3255144"/>
            <a:ext cx="3232448" cy="326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/>
              <a:t>Respirar</a:t>
            </a:r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 err="1"/>
              <a:t>Apresentar</a:t>
            </a:r>
            <a:endParaRPr lang="en-US" altLang="en-US" sz="2800" dirty="0"/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/>
              <a:t>Gerir as perguntas e respostas</a:t>
            </a:r>
          </a:p>
          <a:p>
            <a:pPr marL="457200" indent="-45720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r>
              <a:rPr lang="en-US" altLang="en-US" sz="2800" dirty="0"/>
              <a:t>Tomar notas</a:t>
            </a:r>
          </a:p>
          <a:p>
            <a:pPr marL="285750" indent="-285750" eaLnBrk="1" hangingPunct="1">
              <a:spcBef>
                <a:spcPts val="600"/>
              </a:spcBef>
              <a:buClr>
                <a:srgbClr val="00953A"/>
              </a:buClr>
              <a:buFont typeface="Wingdings" panose="05000000000000000000" pitchFamily="2" charset="2"/>
              <a:buChar char="ü"/>
            </a:pPr>
            <a:endParaRPr lang="en-US" altLang="en-US" dirty="0"/>
          </a:p>
        </p:txBody>
      </p:sp>
      <p:sp>
        <p:nvSpPr>
          <p:cNvPr id="15" name="Rounded Rectangle 23">
            <a:extLst>
              <a:ext uri="{FF2B5EF4-FFF2-40B4-BE49-F238E27FC236}">
                <a16:creationId xmlns:a16="http://schemas.microsoft.com/office/drawing/2014/main" id="{6DF67009-21BE-6035-7474-849C525988BC}"/>
              </a:ext>
            </a:extLst>
          </p:cNvPr>
          <p:cNvSpPr/>
          <p:nvPr/>
        </p:nvSpPr>
        <p:spPr>
          <a:xfrm>
            <a:off x="1897946" y="1667635"/>
            <a:ext cx="2090611" cy="1418907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>
                <a:ea typeface="ＭＳ Ｐゴシック" pitchFamily="34" charset="-128"/>
                <a:cs typeface="+mn-cs"/>
              </a:rPr>
              <a:t>Plano</a:t>
            </a:r>
            <a:endParaRPr lang="en-US" sz="3600" b="1" kern="0">
              <a:cs typeface="+mn-cs"/>
            </a:endParaRPr>
          </a:p>
        </p:txBody>
      </p:sp>
      <p:sp>
        <p:nvSpPr>
          <p:cNvPr id="16" name="Rounded Rectangle 24">
            <a:extLst>
              <a:ext uri="{FF2B5EF4-FFF2-40B4-BE49-F238E27FC236}">
                <a16:creationId xmlns:a16="http://schemas.microsoft.com/office/drawing/2014/main" id="{89EB11F8-3EC3-1B6F-22A9-9DB2D2DEA181}"/>
              </a:ext>
            </a:extLst>
          </p:cNvPr>
          <p:cNvSpPr/>
          <p:nvPr/>
        </p:nvSpPr>
        <p:spPr>
          <a:xfrm>
            <a:off x="4892023" y="1668597"/>
            <a:ext cx="2262927" cy="1417183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</a:rPr>
              <a:t>Preparo</a:t>
            </a:r>
            <a:endParaRPr lang="en-US" sz="3600" b="1" kern="0" dirty="0">
              <a:cs typeface="+mn-cs"/>
            </a:endParaRPr>
          </a:p>
        </p:txBody>
      </p:sp>
      <p:sp>
        <p:nvSpPr>
          <p:cNvPr id="17" name="Rounded Rectangle 25">
            <a:extLst>
              <a:ext uri="{FF2B5EF4-FFF2-40B4-BE49-F238E27FC236}">
                <a16:creationId xmlns:a16="http://schemas.microsoft.com/office/drawing/2014/main" id="{4FADB178-C58A-B84D-3CD6-87FC91802737}"/>
              </a:ext>
            </a:extLst>
          </p:cNvPr>
          <p:cNvSpPr/>
          <p:nvPr/>
        </p:nvSpPr>
        <p:spPr>
          <a:xfrm>
            <a:off x="7890620" y="1668597"/>
            <a:ext cx="2262927" cy="1417183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  <a:cs typeface="+mn-cs"/>
              </a:rPr>
              <a:t>Entrega</a:t>
            </a:r>
            <a:endParaRPr lang="en-US" altLang="en-US" sz="3600" b="1" kern="0" dirty="0">
              <a:ea typeface="ＭＳ Ｐゴシック" pitchFamily="34" charset="-128"/>
              <a:cs typeface="+mn-cs"/>
            </a:endParaRPr>
          </a:p>
        </p:txBody>
      </p:sp>
      <p:sp>
        <p:nvSpPr>
          <p:cNvPr id="18" name="Right Arrow 26">
            <a:extLst>
              <a:ext uri="{FF2B5EF4-FFF2-40B4-BE49-F238E27FC236}">
                <a16:creationId xmlns:a16="http://schemas.microsoft.com/office/drawing/2014/main" id="{FF3C0004-2867-C47D-3590-BF5D035069B4}"/>
              </a:ext>
            </a:extLst>
          </p:cNvPr>
          <p:cNvSpPr/>
          <p:nvPr/>
        </p:nvSpPr>
        <p:spPr>
          <a:xfrm>
            <a:off x="4208671" y="2140487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9" name="Right Arrow 27">
            <a:extLst>
              <a:ext uri="{FF2B5EF4-FFF2-40B4-BE49-F238E27FC236}">
                <a16:creationId xmlns:a16="http://schemas.microsoft.com/office/drawing/2014/main" id="{3C6475D5-434C-FB0C-C63C-39B124C433BA}"/>
              </a:ext>
            </a:extLst>
          </p:cNvPr>
          <p:cNvSpPr/>
          <p:nvPr/>
        </p:nvSpPr>
        <p:spPr>
          <a:xfrm>
            <a:off x="7183233" y="2140487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844581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Fazer:</a:t>
            </a:r>
          </a:p>
          <a:p>
            <a:pPr lvl="1"/>
            <a:r>
              <a:rPr lang="en-US" dirty="0"/>
              <a:t>Estabelecer </a:t>
            </a:r>
            <a:r>
              <a:rPr lang="en-US" dirty="0" err="1"/>
              <a:t>contato</a:t>
            </a:r>
            <a:r>
              <a:rPr lang="en-US" dirty="0"/>
              <a:t> visual com o </a:t>
            </a:r>
            <a:r>
              <a:rPr lang="en-US" dirty="0" err="1"/>
              <a:t>público</a:t>
            </a:r>
            <a:endParaRPr lang="en-US" dirty="0"/>
          </a:p>
          <a:p>
            <a:pPr lvl="1"/>
            <a:r>
              <a:rPr lang="en-US" dirty="0"/>
              <a:t>Falar </a:t>
            </a:r>
            <a:r>
              <a:rPr lang="en-US" dirty="0" err="1"/>
              <a:t>devagar</a:t>
            </a:r>
            <a:r>
              <a:rPr lang="en-US" dirty="0"/>
              <a:t>, de forma </a:t>
            </a:r>
            <a:r>
              <a:rPr lang="en-US" dirty="0" err="1"/>
              <a:t>clara</a:t>
            </a:r>
            <a:r>
              <a:rPr lang="en-US" dirty="0"/>
              <a:t> e </a:t>
            </a:r>
            <a:r>
              <a:rPr lang="en-US" dirty="0" err="1"/>
              <a:t>audível</a:t>
            </a:r>
            <a:endParaRPr lang="en-US" dirty="0"/>
          </a:p>
          <a:p>
            <a:pPr lvl="1"/>
            <a:r>
              <a:rPr lang="en-US" dirty="0" err="1"/>
              <a:t>Praticar</a:t>
            </a:r>
            <a:r>
              <a:rPr lang="en-US" dirty="0"/>
              <a:t>!</a:t>
            </a:r>
          </a:p>
          <a:p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fazer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Ler </a:t>
            </a:r>
            <a:r>
              <a:rPr lang="en-US" dirty="0" err="1"/>
              <a:t>diretamente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de slides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notas</a:t>
            </a:r>
            <a:endParaRPr lang="en-US" dirty="0"/>
          </a:p>
          <a:p>
            <a:pPr lvl="1"/>
            <a:r>
              <a:rPr lang="en-US" dirty="0"/>
              <a:t>Virar as </a:t>
            </a:r>
            <a:r>
              <a:rPr lang="en-US" dirty="0" err="1"/>
              <a:t>costas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público</a:t>
            </a:r>
            <a:endParaRPr lang="en-US" dirty="0"/>
          </a:p>
          <a:p>
            <a:pPr lvl="1"/>
            <a:r>
              <a:rPr lang="en-US" dirty="0" err="1"/>
              <a:t>Parecer</a:t>
            </a:r>
            <a:r>
              <a:rPr lang="en-US" dirty="0"/>
              <a:t> </a:t>
            </a:r>
            <a:r>
              <a:rPr lang="en-US" dirty="0" err="1"/>
              <a:t>desinteressado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hostil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Falar </a:t>
            </a:r>
            <a:r>
              <a:rPr lang="en-US" dirty="0" err="1"/>
              <a:t>coisas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fazer</a:t>
            </a:r>
            <a:r>
              <a:rPr lang="en-US" dirty="0"/>
              <a:t> </a:t>
            </a:r>
            <a:r>
              <a:rPr lang="en-US" dirty="0" err="1"/>
              <a:t>barulhos</a:t>
            </a:r>
            <a:r>
              <a:rPr lang="en-US" dirty="0"/>
              <a:t> </a:t>
            </a:r>
            <a:r>
              <a:rPr lang="en-US" dirty="0" err="1"/>
              <a:t>desnecessários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B9FA3E-DB00-4F55-BFF1-40E814CCC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Resumo</a:t>
            </a:r>
            <a:r>
              <a:rPr lang="en-US" dirty="0"/>
              <a:t>: </a:t>
            </a:r>
            <a:r>
              <a:rPr lang="en-US" dirty="0" err="1"/>
              <a:t>Técnicas</a:t>
            </a:r>
            <a:r>
              <a:rPr lang="en-US" dirty="0"/>
              <a:t> de </a:t>
            </a:r>
            <a:r>
              <a:rPr lang="en-US" dirty="0" err="1"/>
              <a:t>falar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público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7542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 algn="just"/>
            <a:r>
              <a:rPr lang="en-US" dirty="0"/>
              <a:t>Quais </a:t>
            </a:r>
            <a:r>
              <a:rPr lang="en-US" dirty="0" err="1"/>
              <a:t>técnicas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eficazes</a:t>
            </a:r>
            <a:r>
              <a:rPr lang="en-US" dirty="0"/>
              <a:t>?</a:t>
            </a:r>
          </a:p>
          <a:p>
            <a:pPr lvl="0" algn="just"/>
            <a:r>
              <a:rPr lang="en-US" dirty="0"/>
              <a:t>O que 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distrair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aborrecer</a:t>
            </a:r>
            <a:r>
              <a:rPr lang="en-US" dirty="0"/>
              <a:t>?</a:t>
            </a:r>
          </a:p>
          <a:p>
            <a:pPr algn="just"/>
            <a:r>
              <a:rPr lang="en-US" dirty="0"/>
              <a:t>Qual </a:t>
            </a:r>
            <a:r>
              <a:rPr lang="en-US" dirty="0" err="1"/>
              <a:t>técnica</a:t>
            </a:r>
            <a:r>
              <a:rPr lang="en-US" dirty="0"/>
              <a:t> é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importante</a:t>
            </a:r>
            <a:r>
              <a:rPr lang="en-US" dirty="0"/>
              <a:t> </a:t>
            </a:r>
            <a:r>
              <a:rPr lang="en-US" i="1" dirty="0"/>
              <a:t>para </a:t>
            </a:r>
            <a:r>
              <a:rPr lang="en-US" dirty="0" err="1"/>
              <a:t>praticar</a:t>
            </a:r>
            <a:r>
              <a:rPr lang="en-US" dirty="0"/>
              <a:t> antes da </a:t>
            </a:r>
            <a:r>
              <a:rPr lang="en-US" dirty="0" err="1"/>
              <a:t>apresentação</a:t>
            </a:r>
            <a:r>
              <a:rPr lang="en-US" dirty="0"/>
              <a:t> da </a:t>
            </a:r>
            <a:r>
              <a:rPr lang="en-US" dirty="0" err="1"/>
              <a:t>Oficina</a:t>
            </a:r>
            <a:r>
              <a:rPr lang="en-US" dirty="0"/>
              <a:t> 3?</a:t>
            </a:r>
          </a:p>
          <a:p>
            <a:pPr algn="just"/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31344B-656E-4E34-BBC2-2E2C39637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Como 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aplicar</a:t>
            </a:r>
            <a:r>
              <a:rPr lang="en-US" dirty="0"/>
              <a:t> o que </a:t>
            </a:r>
            <a:r>
              <a:rPr lang="en-US" dirty="0" err="1"/>
              <a:t>aprendeu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809362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6B1096-03AF-4B95-B4B4-752AC365BA9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dirty="0"/>
              <a:t>Durante o </a:t>
            </a:r>
            <a:r>
              <a:rPr lang="en-US" dirty="0" err="1"/>
              <a:t>trabalho</a:t>
            </a:r>
            <a:r>
              <a:rPr lang="en-US" dirty="0"/>
              <a:t> de campo 2:</a:t>
            </a:r>
          </a:p>
          <a:p>
            <a:pPr lvl="1" algn="just"/>
            <a:r>
              <a:rPr lang="en-US" dirty="0"/>
              <a:t>Tome nota de </a:t>
            </a:r>
            <a:r>
              <a:rPr lang="en-US" dirty="0" err="1"/>
              <a:t>ideias</a:t>
            </a:r>
            <a:r>
              <a:rPr lang="en-US" dirty="0"/>
              <a:t> e </a:t>
            </a:r>
            <a:r>
              <a:rPr lang="en-US" dirty="0" err="1"/>
              <a:t>eventos</a:t>
            </a:r>
            <a:r>
              <a:rPr lang="en-US" dirty="0"/>
              <a:t> que </a:t>
            </a:r>
            <a:r>
              <a:rPr lang="en-US" dirty="0" err="1"/>
              <a:t>poderá</a:t>
            </a:r>
            <a:r>
              <a:rPr lang="en-US" dirty="0"/>
              <a:t> </a:t>
            </a:r>
            <a:r>
              <a:rPr lang="en-US" dirty="0" err="1"/>
              <a:t>querer</a:t>
            </a:r>
            <a:r>
              <a:rPr lang="en-US" dirty="0"/>
              <a:t> </a:t>
            </a:r>
            <a:r>
              <a:rPr lang="en-US" dirty="0" err="1"/>
              <a:t>incluir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endParaRPr lang="en-US" dirty="0"/>
          </a:p>
          <a:p>
            <a:pPr lvl="1" algn="just"/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esqueça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pontos-chave</a:t>
            </a:r>
            <a:r>
              <a:rPr lang="en-US" dirty="0"/>
              <a:t> </a:t>
            </a:r>
            <a:r>
              <a:rPr lang="en-US" dirty="0" err="1"/>
              <a:t>abordados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aula </a:t>
            </a:r>
            <a:r>
              <a:rPr lang="en-US" dirty="0" err="1"/>
              <a:t>em</a:t>
            </a:r>
            <a:r>
              <a:rPr lang="en-US" dirty="0"/>
              <a:t> PowerPoint</a:t>
            </a:r>
          </a:p>
          <a:p>
            <a:pPr lvl="1" algn="just"/>
            <a:r>
              <a:rPr lang="en-US" dirty="0"/>
              <a:t>Se </a:t>
            </a:r>
            <a:r>
              <a:rPr lang="en-US" dirty="0" err="1"/>
              <a:t>possível</a:t>
            </a:r>
            <a:r>
              <a:rPr lang="en-US" dirty="0"/>
              <a:t>, tire </a:t>
            </a:r>
            <a:r>
              <a:rPr lang="en-US" dirty="0" err="1"/>
              <a:t>fotografias</a:t>
            </a:r>
            <a:r>
              <a:rPr lang="en-US" dirty="0"/>
              <a:t> das </a:t>
            </a:r>
            <a:r>
              <a:rPr lang="en-US" dirty="0" err="1"/>
              <a:t>atividades</a:t>
            </a:r>
            <a:r>
              <a:rPr lang="en-US" dirty="0"/>
              <a:t> de </a:t>
            </a:r>
            <a:r>
              <a:rPr lang="en-US" dirty="0" err="1"/>
              <a:t>investigação</a:t>
            </a:r>
            <a:r>
              <a:rPr lang="en-US" dirty="0"/>
              <a:t> do </a:t>
            </a:r>
            <a:r>
              <a:rPr lang="en-US" dirty="0" err="1"/>
              <a:t>surto</a:t>
            </a:r>
            <a:endParaRPr lang="en-US" dirty="0"/>
          </a:p>
          <a:p>
            <a:pPr lvl="1" algn="just"/>
            <a:r>
              <a:rPr lang="en-US" dirty="0"/>
              <a:t>Pratique </a:t>
            </a:r>
            <a:r>
              <a:rPr lang="en-US" dirty="0" err="1"/>
              <a:t>estas</a:t>
            </a:r>
            <a:r>
              <a:rPr lang="en-US" dirty="0"/>
              <a:t> </a:t>
            </a:r>
            <a:r>
              <a:rPr lang="en-US" dirty="0" err="1"/>
              <a:t>capacidades</a:t>
            </a:r>
            <a:r>
              <a:rPr lang="en-US" dirty="0"/>
              <a:t> de </a:t>
            </a:r>
            <a:r>
              <a:rPr lang="en-US" dirty="0" err="1"/>
              <a:t>falar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público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</a:t>
            </a:r>
            <a:r>
              <a:rPr lang="en-US" dirty="0" err="1"/>
              <a:t>falar</a:t>
            </a:r>
            <a:r>
              <a:rPr lang="en-US" dirty="0"/>
              <a:t> para </a:t>
            </a:r>
            <a:r>
              <a:rPr lang="en-US" dirty="0" err="1"/>
              <a:t>qualquer</a:t>
            </a:r>
            <a:r>
              <a:rPr lang="en-US" dirty="0"/>
              <a:t> </a:t>
            </a:r>
            <a:r>
              <a:rPr lang="en-US" dirty="0" err="1"/>
              <a:t>grupo</a:t>
            </a:r>
            <a:endParaRPr lang="en-US" dirty="0"/>
          </a:p>
          <a:p>
            <a:pPr lvl="1" algn="just"/>
            <a:r>
              <a:rPr lang="en-US" dirty="0"/>
              <a:t>Pratique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frente</a:t>
            </a:r>
            <a:r>
              <a:rPr lang="en-US" dirty="0"/>
              <a:t> de </a:t>
            </a:r>
            <a:r>
              <a:rPr lang="en-US" dirty="0" err="1"/>
              <a:t>outras</a:t>
            </a:r>
            <a:r>
              <a:rPr lang="en-US" dirty="0"/>
              <a:t> </a:t>
            </a:r>
            <a:r>
              <a:rPr lang="en-US" dirty="0" err="1"/>
              <a:t>pessoas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E7A7D2-1F5D-41C5-BA9B-2DDC620E37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Próximos</a:t>
            </a:r>
            <a:r>
              <a:rPr lang="en-US" dirty="0"/>
              <a:t> </a:t>
            </a:r>
            <a:r>
              <a:rPr lang="en-US" dirty="0" err="1"/>
              <a:t>passos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1788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Descrever</a:t>
            </a:r>
            <a:r>
              <a:rPr lang="en-US" dirty="0"/>
              <a:t> as </a:t>
            </a:r>
            <a:r>
              <a:rPr lang="en-US" dirty="0" err="1"/>
              <a:t>caraterísticas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sólida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sz="2400" b="1" dirty="0" err="1">
                <a:solidFill>
                  <a:srgbClr val="00953A"/>
                </a:solidFill>
              </a:rPr>
              <a:t>Conteúdo</a:t>
            </a:r>
            <a:r>
              <a:rPr lang="en-US" sz="2400" b="1" dirty="0">
                <a:solidFill>
                  <a:srgbClr val="00953A"/>
                </a:solidFill>
              </a:rPr>
              <a:t> </a:t>
            </a:r>
            <a:r>
              <a:rPr lang="en-US" sz="2400" b="1" dirty="0" err="1">
                <a:solidFill>
                  <a:srgbClr val="00953A"/>
                </a:solidFill>
              </a:rPr>
              <a:t>efetivo</a:t>
            </a:r>
            <a:endParaRPr lang="en-US" sz="2400" b="1" dirty="0">
              <a:solidFill>
                <a:srgbClr val="00953A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2400" b="1" dirty="0" err="1">
                <a:solidFill>
                  <a:srgbClr val="00953A"/>
                </a:solidFill>
              </a:rPr>
              <a:t>Desenho</a:t>
            </a:r>
            <a:r>
              <a:rPr lang="en-US" sz="2400" b="1" dirty="0">
                <a:solidFill>
                  <a:srgbClr val="00953A"/>
                </a:solidFill>
              </a:rPr>
              <a:t> claro</a:t>
            </a:r>
          </a:p>
          <a:p>
            <a:pPr lvl="1">
              <a:spcBef>
                <a:spcPts val="0"/>
              </a:spcBef>
            </a:pPr>
            <a:r>
              <a:rPr lang="en-US" sz="2400" b="1" dirty="0" err="1">
                <a:solidFill>
                  <a:srgbClr val="00953A"/>
                </a:solidFill>
              </a:rPr>
              <a:t>Entrega</a:t>
            </a:r>
            <a:r>
              <a:rPr lang="en-US" sz="2400" b="1" dirty="0">
                <a:solidFill>
                  <a:srgbClr val="00953A"/>
                </a:solidFill>
              </a:rPr>
              <a:t> limpa</a:t>
            </a:r>
            <a:endParaRPr lang="en-US" b="1" dirty="0">
              <a:solidFill>
                <a:srgbClr val="00953A"/>
              </a:solidFill>
            </a:endParaRPr>
          </a:p>
          <a:p>
            <a:r>
              <a:rPr lang="en-US" dirty="0" err="1"/>
              <a:t>Enumerar</a:t>
            </a:r>
            <a:r>
              <a:rPr lang="en-US" dirty="0"/>
              <a:t> as </a:t>
            </a:r>
            <a:r>
              <a:rPr lang="en-US" dirty="0" err="1"/>
              <a:t>etapas</a:t>
            </a:r>
            <a:r>
              <a:rPr lang="en-US" dirty="0"/>
              <a:t> da </a:t>
            </a:r>
            <a:r>
              <a:rPr lang="en-US" dirty="0" err="1"/>
              <a:t>estratégia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sz="2400" b="1" dirty="0" err="1">
                <a:solidFill>
                  <a:srgbClr val="00953A"/>
                </a:solidFill>
              </a:rPr>
              <a:t>Planejar</a:t>
            </a:r>
            <a:r>
              <a:rPr lang="en-US" sz="2400" b="1" dirty="0">
                <a:solidFill>
                  <a:srgbClr val="00953A"/>
                </a:solidFill>
              </a:rPr>
              <a:t>. </a:t>
            </a:r>
            <a:r>
              <a:rPr lang="en-US" sz="2400" b="1" dirty="0" err="1">
                <a:solidFill>
                  <a:srgbClr val="00953A"/>
                </a:solidFill>
              </a:rPr>
              <a:t>Preparar</a:t>
            </a:r>
            <a:r>
              <a:rPr lang="en-US" sz="2400" b="1" dirty="0">
                <a:solidFill>
                  <a:srgbClr val="00953A"/>
                </a:solidFill>
              </a:rPr>
              <a:t>. </a:t>
            </a:r>
            <a:r>
              <a:rPr lang="en-US" sz="2400" b="1" dirty="0" err="1">
                <a:solidFill>
                  <a:srgbClr val="00953A"/>
                </a:solidFill>
              </a:rPr>
              <a:t>Entregar</a:t>
            </a:r>
            <a:r>
              <a:rPr lang="en-US" sz="2400" b="1" dirty="0">
                <a:solidFill>
                  <a:srgbClr val="00953A"/>
                </a:solidFill>
              </a:rPr>
              <a:t>.</a:t>
            </a:r>
            <a:endParaRPr lang="en-US" dirty="0"/>
          </a:p>
          <a:p>
            <a:r>
              <a:rPr lang="en-US" dirty="0" err="1"/>
              <a:t>Desenvolver</a:t>
            </a:r>
            <a:r>
              <a:rPr lang="en-US" dirty="0"/>
              <a:t> um SOCO</a:t>
            </a:r>
          </a:p>
          <a:p>
            <a:pPr lvl="1"/>
            <a:r>
              <a:rPr lang="en-US" sz="2400" b="1" dirty="0" err="1">
                <a:solidFill>
                  <a:srgbClr val="00953A"/>
                </a:solidFill>
              </a:rPr>
              <a:t>Objetivo</a:t>
            </a:r>
            <a:r>
              <a:rPr lang="en-US" sz="2400" b="1" dirty="0">
                <a:solidFill>
                  <a:srgbClr val="00953A"/>
                </a:solidFill>
              </a:rPr>
              <a:t> </a:t>
            </a:r>
            <a:r>
              <a:rPr lang="en-US" sz="2400" b="1" dirty="0" err="1">
                <a:solidFill>
                  <a:srgbClr val="00953A"/>
                </a:solidFill>
              </a:rPr>
              <a:t>único</a:t>
            </a:r>
            <a:r>
              <a:rPr lang="en-US" sz="2400" b="1" dirty="0">
                <a:solidFill>
                  <a:srgbClr val="00953A"/>
                </a:solidFill>
              </a:rPr>
              <a:t> e primordial da </a:t>
            </a:r>
            <a:r>
              <a:rPr lang="en-US" sz="2400" b="1" dirty="0" err="1">
                <a:solidFill>
                  <a:srgbClr val="00953A"/>
                </a:solidFill>
              </a:rPr>
              <a:t>comunicação</a:t>
            </a:r>
            <a:endParaRPr 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C7C6D3-526F-3E79-9C88-F1F827580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Resumo (1/2)</a:t>
            </a:r>
          </a:p>
        </p:txBody>
      </p:sp>
    </p:spTree>
    <p:extLst>
      <p:ext uri="{BB962C8B-B14F-4D97-AF65-F5344CB8AC3E}">
        <p14:creationId xmlns:p14="http://schemas.microsoft.com/office/powerpoint/2010/main" val="197755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FBBB7B-4430-0BBC-BFD3-59CA47DBBCE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Descrever</a:t>
            </a:r>
            <a:r>
              <a:rPr lang="en-US" dirty="0"/>
              <a:t> e </a:t>
            </a:r>
            <a:r>
              <a:rPr lang="en-US" dirty="0" err="1"/>
              <a:t>organizar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utilizando</a:t>
            </a:r>
            <a:r>
              <a:rPr lang="en-US" dirty="0"/>
              <a:t> a </a:t>
            </a:r>
            <a:r>
              <a:rPr lang="en-US" dirty="0" err="1"/>
              <a:t>estrutura</a:t>
            </a:r>
            <a:r>
              <a:rPr lang="en-US" dirty="0"/>
              <a:t> </a:t>
            </a:r>
            <a:r>
              <a:rPr lang="en-US" dirty="0" err="1"/>
              <a:t>tradicional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sz="2400" b="1" dirty="0">
                <a:solidFill>
                  <a:srgbClr val="00953A"/>
                </a:solidFill>
              </a:rPr>
              <a:t>(</a:t>
            </a:r>
            <a:r>
              <a:rPr lang="en-US" sz="2400" b="1" dirty="0" err="1">
                <a:solidFill>
                  <a:srgbClr val="00953A"/>
                </a:solidFill>
              </a:rPr>
              <a:t>Título</a:t>
            </a:r>
            <a:r>
              <a:rPr lang="en-US" sz="2400" b="1" dirty="0">
                <a:solidFill>
                  <a:srgbClr val="00953A"/>
                </a:solidFill>
              </a:rPr>
              <a:t>)</a:t>
            </a:r>
          </a:p>
          <a:p>
            <a:pPr lvl="1">
              <a:spcBef>
                <a:spcPts val="0"/>
              </a:spcBef>
            </a:pPr>
            <a:r>
              <a:rPr lang="en-US" sz="2400" b="1" dirty="0" err="1">
                <a:solidFill>
                  <a:srgbClr val="00953A"/>
                </a:solidFill>
              </a:rPr>
              <a:t>Introdução</a:t>
            </a:r>
            <a:endParaRPr lang="en-US" sz="2400" b="1" dirty="0">
              <a:solidFill>
                <a:srgbClr val="00953A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en-US" sz="2400" b="1" dirty="0" err="1">
                <a:solidFill>
                  <a:srgbClr val="00953A"/>
                </a:solidFill>
              </a:rPr>
              <a:t>Métodos</a:t>
            </a:r>
            <a:r>
              <a:rPr lang="en-US" altLang="en-US" sz="2400" b="1" dirty="0">
                <a:solidFill>
                  <a:srgbClr val="00953A"/>
                </a:solidFill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altLang="en-US" sz="2400" b="1" dirty="0" err="1">
                <a:solidFill>
                  <a:srgbClr val="00953A"/>
                </a:solidFill>
              </a:rPr>
              <a:t>Resultados</a:t>
            </a:r>
            <a:endParaRPr lang="en-US" altLang="en-US" sz="2400" b="1" dirty="0">
              <a:solidFill>
                <a:srgbClr val="00953A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en-US" sz="2400" b="1" dirty="0" err="1">
                <a:solidFill>
                  <a:srgbClr val="00953A"/>
                </a:solidFill>
              </a:rPr>
              <a:t>Discussão</a:t>
            </a:r>
            <a:endParaRPr lang="en-US" altLang="en-US" sz="2400" b="1" dirty="0">
              <a:solidFill>
                <a:srgbClr val="00953A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en-US" sz="2400" b="1" dirty="0">
                <a:solidFill>
                  <a:srgbClr val="00953A"/>
                </a:solidFill>
              </a:rPr>
              <a:t>(</a:t>
            </a:r>
            <a:r>
              <a:rPr lang="en-US" altLang="en-US" sz="2400" b="1" dirty="0" err="1">
                <a:solidFill>
                  <a:srgbClr val="00953A"/>
                </a:solidFill>
              </a:rPr>
              <a:t>Agradecimentos</a:t>
            </a:r>
            <a:r>
              <a:rPr lang="en-US" altLang="en-US" sz="2400" b="1" dirty="0">
                <a:solidFill>
                  <a:srgbClr val="00953A"/>
                </a:solidFill>
              </a:rPr>
              <a:t>)</a:t>
            </a:r>
          </a:p>
          <a:p>
            <a:r>
              <a:rPr lang="en-US" dirty="0"/>
              <a:t>Fazer </a:t>
            </a:r>
            <a:r>
              <a:rPr lang="en-US" dirty="0" err="1"/>
              <a:t>uma</a:t>
            </a:r>
            <a:r>
              <a:rPr lang="en-US" dirty="0"/>
              <a:t> breve </a:t>
            </a:r>
            <a:r>
              <a:rPr lang="en-US" dirty="0" err="1"/>
              <a:t>apresentação</a:t>
            </a:r>
            <a:r>
              <a:rPr lang="en-US" dirty="0"/>
              <a:t> a um </a:t>
            </a:r>
            <a:r>
              <a:rPr lang="en-US" dirty="0" err="1"/>
              <a:t>público</a:t>
            </a:r>
            <a:endParaRPr lang="en-US" altLang="en-US" b="1" dirty="0">
              <a:solidFill>
                <a:srgbClr val="00953A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512505-F041-BAB1-D4F1-170D72800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Resumo</a:t>
            </a:r>
            <a:r>
              <a:rPr lang="en-US" dirty="0"/>
              <a:t> (2/2)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855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039C3-2D3B-56F6-6C05-CE7A78B4E1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/>
            <a:r>
              <a:rPr lang="en-US" dirty="0" err="1"/>
              <a:t>Descrever</a:t>
            </a:r>
            <a:r>
              <a:rPr lang="en-US" dirty="0"/>
              <a:t> as </a:t>
            </a:r>
            <a:r>
              <a:rPr lang="en-US" dirty="0" err="1"/>
              <a:t>caraterísticas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sólida</a:t>
            </a:r>
            <a:endParaRPr lang="en-US" dirty="0"/>
          </a:p>
          <a:p>
            <a:pPr marL="457200" indent="-457200"/>
            <a:r>
              <a:rPr lang="en-US" dirty="0" err="1"/>
              <a:t>Enumerar</a:t>
            </a:r>
            <a:r>
              <a:rPr lang="en-US" dirty="0"/>
              <a:t> as </a:t>
            </a:r>
            <a:r>
              <a:rPr lang="en-US" dirty="0" err="1"/>
              <a:t>etapas</a:t>
            </a:r>
            <a:r>
              <a:rPr lang="en-US" dirty="0"/>
              <a:t> da </a:t>
            </a:r>
            <a:r>
              <a:rPr lang="en-US" dirty="0" err="1"/>
              <a:t>estratégia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r>
              <a:rPr lang="en-US" dirty="0"/>
              <a:t> </a:t>
            </a:r>
          </a:p>
          <a:p>
            <a:pPr marL="457200" indent="-457200"/>
            <a:r>
              <a:rPr lang="en-US" dirty="0" err="1"/>
              <a:t>Desenvolver</a:t>
            </a:r>
            <a:r>
              <a:rPr lang="en-US" dirty="0"/>
              <a:t> um </a:t>
            </a:r>
            <a:r>
              <a:rPr lang="en-US" dirty="0" err="1"/>
              <a:t>objetivo</a:t>
            </a:r>
            <a:r>
              <a:rPr lang="en-US" dirty="0"/>
              <a:t> de </a:t>
            </a:r>
            <a:r>
              <a:rPr lang="en-US" dirty="0" err="1"/>
              <a:t>comunicação</a:t>
            </a:r>
            <a:r>
              <a:rPr lang="en-US" dirty="0"/>
              <a:t> </a:t>
            </a:r>
            <a:r>
              <a:rPr lang="en-US" dirty="0" err="1"/>
              <a:t>único</a:t>
            </a:r>
            <a:r>
              <a:rPr lang="en-US" dirty="0"/>
              <a:t> e </a:t>
            </a:r>
            <a:br>
              <a:rPr lang="en-US" dirty="0"/>
            </a:br>
            <a:r>
              <a:rPr lang="en-US" dirty="0"/>
              <a:t>primordial (SOCO)</a:t>
            </a:r>
          </a:p>
          <a:p>
            <a:pPr marL="457200" indent="-457200"/>
            <a:r>
              <a:rPr lang="en-US" dirty="0" err="1"/>
              <a:t>Descrever</a:t>
            </a:r>
            <a:r>
              <a:rPr lang="en-US" dirty="0"/>
              <a:t> e </a:t>
            </a:r>
            <a:r>
              <a:rPr lang="en-US" dirty="0" err="1"/>
              <a:t>organizar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utilizando</a:t>
            </a:r>
            <a:r>
              <a:rPr lang="en-US" dirty="0"/>
              <a:t> a </a:t>
            </a:r>
            <a:r>
              <a:rPr lang="en-US" dirty="0" err="1"/>
              <a:t>estrutura</a:t>
            </a:r>
            <a:r>
              <a:rPr lang="en-US" dirty="0"/>
              <a:t> </a:t>
            </a:r>
            <a:r>
              <a:rPr lang="en-US" dirty="0" err="1"/>
              <a:t>tradicional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técnica</a:t>
            </a:r>
            <a:endParaRPr lang="en-US" dirty="0"/>
          </a:p>
          <a:p>
            <a:pPr marL="457200" indent="-457200"/>
            <a:r>
              <a:rPr lang="en-US" dirty="0"/>
              <a:t>Fazer </a:t>
            </a:r>
            <a:r>
              <a:rPr lang="en-US" dirty="0" err="1"/>
              <a:t>uma</a:t>
            </a:r>
            <a:r>
              <a:rPr lang="en-US" dirty="0"/>
              <a:t> breve </a:t>
            </a:r>
            <a:r>
              <a:rPr lang="en-US" dirty="0" err="1"/>
              <a:t>apresentação</a:t>
            </a:r>
            <a:r>
              <a:rPr lang="en-US" dirty="0"/>
              <a:t> a um </a:t>
            </a:r>
            <a:r>
              <a:rPr lang="en-US" dirty="0" err="1"/>
              <a:t>público-alvo</a:t>
            </a:r>
            <a:endParaRPr lang="en-US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391CDB-9AEC-A1D9-58B9-EA95EB537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Revisão</a:t>
            </a:r>
            <a:r>
              <a:rPr lang="en-US" dirty="0"/>
              <a:t> dos </a:t>
            </a:r>
            <a:r>
              <a:rPr lang="en-US" dirty="0" err="1"/>
              <a:t>objetivos</a:t>
            </a:r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6406E1-80FF-9452-397F-4C1B33697291}"/>
              </a:ext>
            </a:extLst>
          </p:cNvPr>
          <p:cNvSpPr txBox="1"/>
          <p:nvPr/>
        </p:nvSpPr>
        <p:spPr>
          <a:xfrm>
            <a:off x="4131013" y="5786141"/>
            <a:ext cx="32896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>
                <a:solidFill>
                  <a:srgbClr val="00953A"/>
                </a:solidFill>
                <a:latin typeface="+mn-lt"/>
              </a:rPr>
              <a:t>Perguntas?</a:t>
            </a:r>
            <a:endParaRPr lang="fr-FR" sz="4400" b="1">
              <a:solidFill>
                <a:srgbClr val="00953A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1151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974E9-DD6F-75B8-0A31-87749D5E1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</a:t>
            </a:r>
            <a:r>
              <a:rPr lang="en-US" dirty="0" err="1"/>
              <a:t>faz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má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5B334-3DA3-D617-5538-E2327C49F27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O que </a:t>
            </a:r>
            <a:r>
              <a:rPr lang="en-US" dirty="0" err="1"/>
              <a:t>faz</a:t>
            </a:r>
            <a:r>
              <a:rPr lang="en-US" dirty="0"/>
              <a:t> com que seja difícil </a:t>
            </a:r>
            <a:r>
              <a:rPr lang="en-US" b="1" dirty="0"/>
              <a:t>prestar </a:t>
            </a:r>
            <a:r>
              <a:rPr lang="en-US" b="1" dirty="0" err="1"/>
              <a:t>atenção</a:t>
            </a:r>
            <a:r>
              <a:rPr lang="en-US" b="1" dirty="0"/>
              <a:t> </a:t>
            </a:r>
            <a:r>
              <a:rPr lang="en-US" b="1" dirty="0" err="1"/>
              <a:t>em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uma</a:t>
            </a:r>
            <a:r>
              <a:rPr lang="en-US" dirty="0"/>
              <a:t> apresentação?</a:t>
            </a:r>
          </a:p>
        </p:txBody>
      </p:sp>
    </p:spTree>
    <p:extLst>
      <p:ext uri="{BB962C8B-B14F-4D97-AF65-F5344CB8AC3E}">
        <p14:creationId xmlns:p14="http://schemas.microsoft.com/office/powerpoint/2010/main" val="3575835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4BA23A7-EE00-83B5-9742-FF05F0E2B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</a:t>
            </a:r>
            <a:r>
              <a:rPr lang="en-US" dirty="0" err="1"/>
              <a:t>faz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boa </a:t>
            </a:r>
            <a:r>
              <a:rPr lang="en-US" dirty="0" err="1"/>
              <a:t>apresentação</a:t>
            </a:r>
            <a:r>
              <a:rPr lang="en-US" dirty="0"/>
              <a:t>?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59E14D-107C-2D7C-7312-CA8F3FBEDD5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Imagine que </a:t>
            </a:r>
            <a:r>
              <a:rPr lang="en-US" dirty="0" err="1"/>
              <a:t>está</a:t>
            </a:r>
            <a:r>
              <a:rPr lang="en-US" dirty="0"/>
              <a:t> no </a:t>
            </a:r>
            <a:r>
              <a:rPr lang="en-US" dirty="0" err="1"/>
              <a:t>meio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...</a:t>
            </a:r>
            <a:br>
              <a:rPr lang="en-US" dirty="0"/>
            </a:br>
            <a:r>
              <a:rPr lang="en-US" dirty="0"/>
              <a:t>mas </a:t>
            </a:r>
            <a:r>
              <a:rPr lang="en-US" dirty="0" err="1"/>
              <a:t>depois</a:t>
            </a:r>
            <a:r>
              <a:rPr lang="en-US" dirty="0"/>
              <a:t> algo </a:t>
            </a:r>
            <a:r>
              <a:rPr lang="en-US" dirty="0" err="1"/>
              <a:t>capta</a:t>
            </a:r>
            <a:r>
              <a:rPr lang="en-US" dirty="0"/>
              <a:t> </a:t>
            </a:r>
            <a:r>
              <a:rPr lang="en-US" dirty="0" err="1"/>
              <a:t>toda</a:t>
            </a:r>
            <a:r>
              <a:rPr lang="en-US" dirty="0"/>
              <a:t> a </a:t>
            </a:r>
            <a:r>
              <a:rPr lang="en-US" dirty="0" err="1"/>
              <a:t>sua</a:t>
            </a:r>
            <a:r>
              <a:rPr lang="en-US" dirty="0"/>
              <a:t> </a:t>
            </a:r>
            <a:r>
              <a:rPr lang="en-US" dirty="0" err="1"/>
              <a:t>atenção</a:t>
            </a:r>
            <a:r>
              <a:rPr lang="en-US" dirty="0"/>
              <a:t>. </a:t>
            </a:r>
          </a:p>
          <a:p>
            <a:pPr marL="0" indent="0" algn="ctr">
              <a:buNone/>
            </a:pPr>
            <a:r>
              <a:rPr lang="en-US" b="1" dirty="0"/>
              <a:t>O que </a:t>
            </a:r>
            <a:r>
              <a:rPr lang="en-US" b="1" dirty="0" err="1"/>
              <a:t>pode</a:t>
            </a:r>
            <a:r>
              <a:rPr lang="en-US" b="1" dirty="0"/>
              <a:t> </a:t>
            </a:r>
            <a:r>
              <a:rPr lang="en-US" b="1" dirty="0" err="1"/>
              <a:t>causar</a:t>
            </a:r>
            <a:r>
              <a:rPr lang="en-US" b="1" dirty="0"/>
              <a:t> </a:t>
            </a:r>
            <a:r>
              <a:rPr lang="en-US" b="1" dirty="0" err="1"/>
              <a:t>essa</a:t>
            </a:r>
            <a:r>
              <a:rPr lang="en-US" b="1" dirty="0"/>
              <a:t> </a:t>
            </a:r>
            <a:r>
              <a:rPr lang="en-US" b="1" dirty="0" err="1"/>
              <a:t>mudança</a:t>
            </a:r>
            <a:r>
              <a:rPr lang="en-US" b="1" dirty="0"/>
              <a:t>?</a:t>
            </a:r>
          </a:p>
          <a:p>
            <a:pPr algn="ctr"/>
            <a:endParaRPr lang="en-US" b="1" dirty="0"/>
          </a:p>
          <a:p>
            <a:pPr marL="0" indent="0" algn="ctr">
              <a:buNone/>
            </a:pPr>
            <a:r>
              <a:rPr lang="en-US" dirty="0"/>
              <a:t>O que um </a:t>
            </a:r>
            <a:r>
              <a:rPr lang="en-US" dirty="0" err="1"/>
              <a:t>bom</a:t>
            </a:r>
            <a:r>
              <a:rPr lang="en-US" dirty="0"/>
              <a:t> </a:t>
            </a:r>
            <a:r>
              <a:rPr lang="en-US" dirty="0" err="1"/>
              <a:t>apresentador</a:t>
            </a:r>
            <a:r>
              <a:rPr lang="en-US" dirty="0"/>
              <a:t> 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fazer</a:t>
            </a:r>
            <a:r>
              <a:rPr lang="en-US" dirty="0"/>
              <a:t> para </a:t>
            </a:r>
            <a:r>
              <a:rPr lang="en-US" dirty="0" err="1"/>
              <a:t>transformar</a:t>
            </a:r>
            <a:r>
              <a:rPr lang="en-US" dirty="0"/>
              <a:t> um </a:t>
            </a:r>
            <a:r>
              <a:rPr lang="en-US" dirty="0" err="1"/>
              <a:t>tema</a:t>
            </a:r>
            <a:r>
              <a:rPr lang="en-US" dirty="0"/>
              <a:t> </a:t>
            </a:r>
            <a:r>
              <a:rPr lang="en-US" dirty="0" err="1"/>
              <a:t>difícil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chato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</a:t>
            </a:r>
            <a:r>
              <a:rPr lang="en-US" dirty="0" err="1"/>
              <a:t>interessante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925816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C8108-9114-4F38-840E-52412B30F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Caraterísticas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apresentação</a:t>
            </a:r>
            <a:r>
              <a:rPr lang="en-US" dirty="0"/>
              <a:t> forte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A26E34-4263-29A5-B67A-1B6FBBEB283F}"/>
              </a:ext>
            </a:extLst>
          </p:cNvPr>
          <p:cNvGrpSpPr/>
          <p:nvPr/>
        </p:nvGrpSpPr>
        <p:grpSpPr>
          <a:xfrm>
            <a:off x="1080654" y="3230733"/>
            <a:ext cx="10474037" cy="1015663"/>
            <a:chOff x="2250428" y="2931930"/>
            <a:chExt cx="7687322" cy="1015663"/>
          </a:xfrm>
        </p:grpSpPr>
        <p:sp>
          <p:nvSpPr>
            <p:cNvPr id="29" name="Rounded Rectangle 28"/>
            <p:cNvSpPr/>
            <p:nvPr/>
          </p:nvSpPr>
          <p:spPr>
            <a:xfrm>
              <a:off x="2250428" y="3036059"/>
              <a:ext cx="7687322" cy="841248"/>
            </a:xfrm>
            <a:prstGeom prst="roundRect">
              <a:avLst/>
            </a:prstGeom>
            <a:noFill/>
            <a:ln w="28575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736600" lvl="1" defTabSz="68262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800" b="1" kern="0">
                  <a:solidFill>
                    <a:srgbClr val="00953A"/>
                  </a:solidFill>
                  <a:latin typeface="Arial" panose="020B0604020202020204" pitchFamily="34" charset="0"/>
                  <a:ea typeface="ＭＳ Ｐゴシック" pitchFamily="34" charset="-128"/>
                </a:rPr>
                <a:t>Design claro </a:t>
              </a:r>
              <a:r>
                <a:rPr lang="en-US" altLang="en-US" sz="2800" b="1" kern="0">
                  <a:latin typeface="Arial" panose="020B0604020202020204" pitchFamily="34" charset="0"/>
                  <a:ea typeface="ＭＳ Ｐゴシック" pitchFamily="34" charset="-128"/>
                </a:rPr>
                <a:t>através de material de fácil leitura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2424806" y="2931930"/>
              <a:ext cx="5137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>
                  <a:latin typeface="Franklin Gothic Medium" panose="020B0603020102020204" pitchFamily="34" charset="0"/>
                </a:rPr>
                <a:t>2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95A93C5-4187-2CC3-5136-C1119C5358C3}"/>
              </a:ext>
            </a:extLst>
          </p:cNvPr>
          <p:cNvGrpSpPr/>
          <p:nvPr/>
        </p:nvGrpSpPr>
        <p:grpSpPr>
          <a:xfrm>
            <a:off x="1080654" y="4577900"/>
            <a:ext cx="10474037" cy="1015663"/>
            <a:chOff x="2248884" y="3854018"/>
            <a:chExt cx="7688866" cy="1015663"/>
          </a:xfrm>
        </p:grpSpPr>
        <p:sp>
          <p:nvSpPr>
            <p:cNvPr id="30" name="Rounded Rectangle 29"/>
            <p:cNvSpPr/>
            <p:nvPr/>
          </p:nvSpPr>
          <p:spPr>
            <a:xfrm>
              <a:off x="2248884" y="3962503"/>
              <a:ext cx="7688866" cy="841248"/>
            </a:xfrm>
            <a:prstGeom prst="roundRect">
              <a:avLst/>
            </a:prstGeom>
            <a:noFill/>
            <a:ln w="28575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749300" lvl="1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b="1" kern="0">
                  <a:solidFill>
                    <a:srgbClr val="00953A"/>
                  </a:solidFill>
                  <a:latin typeface="Arial" panose="020B0604020202020204" pitchFamily="34" charset="0"/>
                </a:rPr>
                <a:t>Entrega limpa </a:t>
              </a:r>
              <a:r>
                <a:rPr lang="en-US" sz="2800" b="1" kern="0">
                  <a:latin typeface="Arial" panose="020B0604020202020204" pitchFamily="34" charset="0"/>
                </a:rPr>
                <a:t>através de boas capacidades verbais</a:t>
              </a:r>
              <a:endParaRPr lang="en-US" altLang="en-US" sz="2800" b="1" kern="0">
                <a:latin typeface="Arial" panose="020B0604020202020204" pitchFamily="34" charset="0"/>
                <a:ea typeface="ＭＳ Ｐゴシック" pitchFamily="34" charset="-128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454111" y="3854018"/>
              <a:ext cx="45518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6000">
                  <a:latin typeface="Franklin Gothic Medium" panose="020B0603020102020204" pitchFamily="34" charset="0"/>
                </a:rPr>
                <a:t>3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C83E0A3-2A88-FE2F-EA85-B136AFD3C0D5}"/>
              </a:ext>
            </a:extLst>
          </p:cNvPr>
          <p:cNvGrpSpPr/>
          <p:nvPr/>
        </p:nvGrpSpPr>
        <p:grpSpPr>
          <a:xfrm>
            <a:off x="1080654" y="1883566"/>
            <a:ext cx="10474037" cy="1015663"/>
            <a:chOff x="2250670" y="2012290"/>
            <a:chExt cx="7687080" cy="1015663"/>
          </a:xfrm>
        </p:grpSpPr>
        <p:sp>
          <p:nvSpPr>
            <p:cNvPr id="28" name="Rounded Rectangle 27"/>
            <p:cNvSpPr/>
            <p:nvPr/>
          </p:nvSpPr>
          <p:spPr>
            <a:xfrm>
              <a:off x="2250670" y="2111675"/>
              <a:ext cx="7687080" cy="839188"/>
            </a:xfrm>
            <a:prstGeom prst="roundRect">
              <a:avLst/>
            </a:prstGeom>
            <a:noFill/>
            <a:ln w="28575" cap="flat" cmpd="sng" algn="ctr">
              <a:solidFill>
                <a:srgbClr val="008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74295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en-US" sz="2800" b="1" kern="0" dirty="0">
                  <a:solidFill>
                    <a:srgbClr val="00953A"/>
                  </a:solidFill>
                  <a:latin typeface="Arial" panose="020B0604020202020204" pitchFamily="34" charset="0"/>
                </a:rPr>
                <a:t>Conteúdo sólido </a:t>
              </a:r>
              <a:r>
                <a:rPr lang="en-US" altLang="en-US" sz="2800" b="1" kern="0" dirty="0">
                  <a:latin typeface="Arial" panose="020B0604020202020204" pitchFamily="34" charset="0"/>
                </a:rPr>
                <a:t>através de ideias/conceitos claros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394604" y="2012290"/>
              <a:ext cx="574196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>
                  <a:latin typeface="Franklin Gothic Medium" panose="020B0603020102020204" pitchFamily="34" charset="0"/>
                </a:rPr>
                <a:t>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99522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774BB-6390-4AC3-9364-3B1207EFA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Estratégia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r>
              <a:rPr lang="en-US" dirty="0"/>
              <a:t> (1/2)</a:t>
            </a:r>
          </a:p>
        </p:txBody>
      </p:sp>
      <p:sp>
        <p:nvSpPr>
          <p:cNvPr id="8" name="Rounded Rectangle 23">
            <a:extLst>
              <a:ext uri="{FF2B5EF4-FFF2-40B4-BE49-F238E27FC236}">
                <a16:creationId xmlns:a16="http://schemas.microsoft.com/office/drawing/2014/main" id="{8CA7DDEE-CB4E-7A3E-5E89-50C1D63E60B2}"/>
              </a:ext>
            </a:extLst>
          </p:cNvPr>
          <p:cNvSpPr/>
          <p:nvPr/>
        </p:nvSpPr>
        <p:spPr>
          <a:xfrm>
            <a:off x="2054357" y="1807201"/>
            <a:ext cx="2090611" cy="1418907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>
                <a:ea typeface="ＭＳ Ｐゴシック" pitchFamily="34" charset="-128"/>
                <a:cs typeface="+mn-cs"/>
              </a:rPr>
              <a:t>Plano</a:t>
            </a:r>
            <a:endParaRPr lang="en-US" sz="3600" b="1" kern="0">
              <a:cs typeface="+mn-cs"/>
            </a:endParaRPr>
          </a:p>
        </p:txBody>
      </p:sp>
      <p:sp>
        <p:nvSpPr>
          <p:cNvPr id="9" name="Rounded Rectangle 24">
            <a:extLst>
              <a:ext uri="{FF2B5EF4-FFF2-40B4-BE49-F238E27FC236}">
                <a16:creationId xmlns:a16="http://schemas.microsoft.com/office/drawing/2014/main" id="{3C92399E-3D6B-5424-221D-055F999F4629}"/>
              </a:ext>
            </a:extLst>
          </p:cNvPr>
          <p:cNvSpPr/>
          <p:nvPr/>
        </p:nvSpPr>
        <p:spPr>
          <a:xfrm>
            <a:off x="5048434" y="1808163"/>
            <a:ext cx="2262927" cy="1417183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</a:rPr>
              <a:t>Preparo</a:t>
            </a:r>
            <a:endParaRPr lang="en-US" sz="3600" b="1" kern="0" dirty="0">
              <a:cs typeface="+mn-cs"/>
            </a:endParaRPr>
          </a:p>
        </p:txBody>
      </p:sp>
      <p:sp>
        <p:nvSpPr>
          <p:cNvPr id="10" name="Rounded Rectangle 25">
            <a:extLst>
              <a:ext uri="{FF2B5EF4-FFF2-40B4-BE49-F238E27FC236}">
                <a16:creationId xmlns:a16="http://schemas.microsoft.com/office/drawing/2014/main" id="{2CE78B4F-D453-4A9E-0ECE-4562748C6F0A}"/>
              </a:ext>
            </a:extLst>
          </p:cNvPr>
          <p:cNvSpPr/>
          <p:nvPr/>
        </p:nvSpPr>
        <p:spPr>
          <a:xfrm>
            <a:off x="8047031" y="1808163"/>
            <a:ext cx="2262927" cy="1417183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  <a:cs typeface="+mn-cs"/>
              </a:rPr>
              <a:t>Entrega</a:t>
            </a:r>
            <a:endParaRPr lang="en-US" altLang="en-US" sz="3600" b="1" kern="0" dirty="0">
              <a:ea typeface="ＭＳ Ｐゴシック" pitchFamily="34" charset="-128"/>
              <a:cs typeface="+mn-cs"/>
            </a:endParaRPr>
          </a:p>
        </p:txBody>
      </p:sp>
      <p:sp>
        <p:nvSpPr>
          <p:cNvPr id="11" name="Right Arrow 26">
            <a:extLst>
              <a:ext uri="{FF2B5EF4-FFF2-40B4-BE49-F238E27FC236}">
                <a16:creationId xmlns:a16="http://schemas.microsoft.com/office/drawing/2014/main" id="{96DF789B-4AB6-C6B0-281B-0776B0EA085F}"/>
              </a:ext>
            </a:extLst>
          </p:cNvPr>
          <p:cNvSpPr/>
          <p:nvPr/>
        </p:nvSpPr>
        <p:spPr>
          <a:xfrm>
            <a:off x="4365082" y="2280053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2" name="Right Arrow 27">
            <a:extLst>
              <a:ext uri="{FF2B5EF4-FFF2-40B4-BE49-F238E27FC236}">
                <a16:creationId xmlns:a16="http://schemas.microsoft.com/office/drawing/2014/main" id="{88F7336F-E7C4-2241-0B71-CBD0ACFC8A3C}"/>
              </a:ext>
            </a:extLst>
          </p:cNvPr>
          <p:cNvSpPr/>
          <p:nvPr/>
        </p:nvSpPr>
        <p:spPr>
          <a:xfrm>
            <a:off x="7339644" y="2280053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55769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1995A26-403A-4FCB-9464-74C08D393D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3631893"/>
            <a:ext cx="10515600" cy="2486273"/>
          </a:xfrm>
        </p:spPr>
        <p:txBody>
          <a:bodyPr/>
          <a:lstStyle/>
          <a:p>
            <a:pPr marL="285750" indent="-285750" eaLnBrk="1" hangingPunct="1"/>
            <a:r>
              <a:rPr lang="en-US" altLang="en-US" dirty="0" err="1"/>
              <a:t>Identificar</a:t>
            </a:r>
            <a:r>
              <a:rPr lang="en-US" altLang="en-US" dirty="0"/>
              <a:t> e </a:t>
            </a:r>
            <a:r>
              <a:rPr lang="en-US" altLang="en-US" dirty="0" err="1"/>
              <a:t>descrever</a:t>
            </a:r>
            <a:r>
              <a:rPr lang="en-US" altLang="en-US" dirty="0"/>
              <a:t> o </a:t>
            </a:r>
            <a:r>
              <a:rPr lang="en-US" altLang="en-US" b="1" dirty="0" err="1">
                <a:solidFill>
                  <a:srgbClr val="00953A"/>
                </a:solidFill>
              </a:rPr>
              <a:t>público</a:t>
            </a:r>
            <a:endParaRPr lang="en-US" altLang="en-US" b="1" dirty="0">
              <a:solidFill>
                <a:srgbClr val="00953A"/>
              </a:solidFill>
            </a:endParaRPr>
          </a:p>
          <a:p>
            <a:pPr marL="285750" indent="-285750" eaLnBrk="1" hangingPunct="1"/>
            <a:r>
              <a:rPr lang="en-US" altLang="en-US" dirty="0" err="1"/>
              <a:t>Definir</a:t>
            </a:r>
            <a:r>
              <a:rPr lang="en-US" altLang="en-US" dirty="0"/>
              <a:t> o </a:t>
            </a:r>
            <a:r>
              <a:rPr lang="en-US" altLang="en-US" b="1" dirty="0" err="1">
                <a:solidFill>
                  <a:srgbClr val="00953A"/>
                </a:solidFill>
              </a:rPr>
              <a:t>objetivo</a:t>
            </a:r>
            <a:endParaRPr lang="en-US" altLang="en-US" b="1" dirty="0">
              <a:solidFill>
                <a:srgbClr val="00953A"/>
              </a:solidFill>
            </a:endParaRPr>
          </a:p>
          <a:p>
            <a:pPr marL="285750" indent="-285750" eaLnBrk="1" hangingPunct="1"/>
            <a:r>
              <a:rPr lang="en-US" altLang="en-US" dirty="0" err="1"/>
              <a:t>Escolher</a:t>
            </a:r>
            <a:r>
              <a:rPr lang="en-US" altLang="en-US" dirty="0"/>
              <a:t> um </a:t>
            </a:r>
            <a:r>
              <a:rPr lang="en-US" altLang="en-US" b="1" dirty="0" err="1">
                <a:solidFill>
                  <a:srgbClr val="00953A"/>
                </a:solidFill>
              </a:rPr>
              <a:t>método</a:t>
            </a:r>
            <a:r>
              <a:rPr lang="en-US" altLang="en-US" b="1" dirty="0">
                <a:solidFill>
                  <a:srgbClr val="00953A"/>
                </a:solidFill>
              </a:rPr>
              <a:t> de </a:t>
            </a:r>
            <a:r>
              <a:rPr lang="en-US" altLang="en-US" b="1" dirty="0" err="1">
                <a:solidFill>
                  <a:srgbClr val="00953A"/>
                </a:solidFill>
              </a:rPr>
              <a:t>entrega</a:t>
            </a:r>
            <a:endParaRPr lang="en-US" altLang="en-US" b="1" dirty="0">
              <a:solidFill>
                <a:srgbClr val="00953A"/>
              </a:solidFill>
            </a:endParaRPr>
          </a:p>
          <a:p>
            <a:pPr marL="285750" indent="-285750" eaLnBrk="1" hangingPunct="1"/>
            <a:r>
              <a:rPr lang="en-US" altLang="en-US" dirty="0" err="1"/>
              <a:t>Estabelecer</a:t>
            </a:r>
            <a:r>
              <a:rPr lang="en-US" altLang="en-US" dirty="0"/>
              <a:t> a </a:t>
            </a:r>
            <a:r>
              <a:rPr lang="en-US" altLang="en-US" b="1" dirty="0" err="1">
                <a:solidFill>
                  <a:srgbClr val="00953A"/>
                </a:solidFill>
              </a:rPr>
              <a:t>estrutura</a:t>
            </a:r>
            <a:endParaRPr lang="en-US" altLang="en-US" b="1" dirty="0">
              <a:solidFill>
                <a:srgbClr val="00953A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1DB79E-E05E-F187-A331-8E43127DC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Estratégia</a:t>
            </a:r>
            <a:r>
              <a:rPr lang="en-US" dirty="0"/>
              <a:t> de </a:t>
            </a:r>
            <a:r>
              <a:rPr lang="en-US" dirty="0" err="1"/>
              <a:t>apresentação</a:t>
            </a:r>
            <a:r>
              <a:rPr lang="en-US" dirty="0"/>
              <a:t> (2/2)</a:t>
            </a:r>
            <a:br>
              <a:rPr lang="en-US" dirty="0"/>
            </a:br>
            <a:endParaRPr lang="pt-BR" dirty="0"/>
          </a:p>
        </p:txBody>
      </p:sp>
      <p:sp>
        <p:nvSpPr>
          <p:cNvPr id="6" name="Rounded Rectangle 23">
            <a:extLst>
              <a:ext uri="{FF2B5EF4-FFF2-40B4-BE49-F238E27FC236}">
                <a16:creationId xmlns:a16="http://schemas.microsoft.com/office/drawing/2014/main" id="{90817A8D-AC83-A351-E471-5A124F627858}"/>
              </a:ext>
            </a:extLst>
          </p:cNvPr>
          <p:cNvSpPr/>
          <p:nvPr/>
        </p:nvSpPr>
        <p:spPr>
          <a:xfrm>
            <a:off x="2054357" y="1807201"/>
            <a:ext cx="2090611" cy="1418907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>
                <a:ea typeface="ＭＳ Ｐゴシック" pitchFamily="34" charset="-128"/>
                <a:cs typeface="+mn-cs"/>
              </a:rPr>
              <a:t>Plano</a:t>
            </a:r>
            <a:endParaRPr lang="en-US" sz="3600" b="1" kern="0">
              <a:cs typeface="+mn-cs"/>
            </a:endParaRPr>
          </a:p>
        </p:txBody>
      </p:sp>
      <p:sp>
        <p:nvSpPr>
          <p:cNvPr id="8" name="Rounded Rectangle 24">
            <a:extLst>
              <a:ext uri="{FF2B5EF4-FFF2-40B4-BE49-F238E27FC236}">
                <a16:creationId xmlns:a16="http://schemas.microsoft.com/office/drawing/2014/main" id="{298ABAAE-DC34-BCB7-A2DA-82C6D8285CEA}"/>
              </a:ext>
            </a:extLst>
          </p:cNvPr>
          <p:cNvSpPr/>
          <p:nvPr/>
        </p:nvSpPr>
        <p:spPr>
          <a:xfrm>
            <a:off x="5048434" y="1808163"/>
            <a:ext cx="2262927" cy="141718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</a:rPr>
              <a:t>Preparo</a:t>
            </a:r>
            <a:endParaRPr lang="en-US" sz="3600" b="1" kern="0" dirty="0">
              <a:cs typeface="+mn-cs"/>
            </a:endParaRPr>
          </a:p>
        </p:txBody>
      </p:sp>
      <p:sp>
        <p:nvSpPr>
          <p:cNvPr id="9" name="Rounded Rectangle 25">
            <a:extLst>
              <a:ext uri="{FF2B5EF4-FFF2-40B4-BE49-F238E27FC236}">
                <a16:creationId xmlns:a16="http://schemas.microsoft.com/office/drawing/2014/main" id="{9707F336-28AF-48CC-FCE3-BA0F29180041}"/>
              </a:ext>
            </a:extLst>
          </p:cNvPr>
          <p:cNvSpPr/>
          <p:nvPr/>
        </p:nvSpPr>
        <p:spPr>
          <a:xfrm>
            <a:off x="8047031" y="1808163"/>
            <a:ext cx="2262927" cy="141718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lvl="1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en-US" sz="3600" b="1" kern="0" dirty="0" err="1">
                <a:ea typeface="ＭＳ Ｐゴシック" pitchFamily="34" charset="-128"/>
                <a:cs typeface="+mn-cs"/>
              </a:rPr>
              <a:t>Entrega</a:t>
            </a:r>
            <a:endParaRPr lang="en-US" altLang="en-US" sz="3600" b="1" kern="0" dirty="0">
              <a:ea typeface="ＭＳ Ｐゴシック" pitchFamily="34" charset="-128"/>
              <a:cs typeface="+mn-cs"/>
            </a:endParaRPr>
          </a:p>
        </p:txBody>
      </p:sp>
      <p:sp>
        <p:nvSpPr>
          <p:cNvPr id="10" name="Right Arrow 26">
            <a:extLst>
              <a:ext uri="{FF2B5EF4-FFF2-40B4-BE49-F238E27FC236}">
                <a16:creationId xmlns:a16="http://schemas.microsoft.com/office/drawing/2014/main" id="{7E4D06C9-AD33-47CC-08A8-74FC424F4674}"/>
              </a:ext>
            </a:extLst>
          </p:cNvPr>
          <p:cNvSpPr/>
          <p:nvPr/>
        </p:nvSpPr>
        <p:spPr>
          <a:xfrm>
            <a:off x="4365082" y="2280053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1" name="Right Arrow 27">
            <a:extLst>
              <a:ext uri="{FF2B5EF4-FFF2-40B4-BE49-F238E27FC236}">
                <a16:creationId xmlns:a16="http://schemas.microsoft.com/office/drawing/2014/main" id="{B5E7E4EF-41F1-ED43-DB0F-736667EF2257}"/>
              </a:ext>
            </a:extLst>
          </p:cNvPr>
          <p:cNvSpPr/>
          <p:nvPr/>
        </p:nvSpPr>
        <p:spPr>
          <a:xfrm>
            <a:off x="7339644" y="2280053"/>
            <a:ext cx="515556" cy="473202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62466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283CD5-1758-40EE-B7E0-97DAE53B82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3C63F28-088B-48BE-BAB1-CC117FC8334C}">
  <ds:schemaRefs>
    <ds:schemaRef ds:uri="http://schemas.openxmlformats.org/package/2006/metadata/core-properties"/>
    <ds:schemaRef ds:uri="52ff0146-47b4-4d51-8c1c-03266fcd63a2"/>
    <ds:schemaRef ds:uri="http://purl.org/dc/elements/1.1/"/>
    <ds:schemaRef ds:uri="http://purl.org/dc/dcmitype/"/>
    <ds:schemaRef ds:uri="cd03f174-a395-49eb-8ee9-8d943e22f40d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7590D0A-E1DF-4E50-926B-188487477804}"/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431</TotalTime>
  <Words>9817</Words>
  <Application>Microsoft Office PowerPoint</Application>
  <PresentationFormat>Widescreen</PresentationFormat>
  <Paragraphs>971</Paragraphs>
  <Slides>48</Slides>
  <Notes>48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0" baseType="lpstr">
      <vt:lpstr>ＭＳ Ｐゴシック</vt:lpstr>
      <vt:lpstr>Arial</vt:lpstr>
      <vt:lpstr>Arial Black</vt:lpstr>
      <vt:lpstr>Arial Re</vt:lpstr>
      <vt:lpstr>Calibri</vt:lpstr>
      <vt:lpstr>Courier New</vt:lpstr>
      <vt:lpstr>Franklin Gothic Medium</vt:lpstr>
      <vt:lpstr>Franklin Gothic Medium Cond</vt:lpstr>
      <vt:lpstr>Symbol</vt:lpstr>
      <vt:lpstr>Times New Roman</vt:lpstr>
      <vt:lpstr>Wingdings</vt:lpstr>
      <vt:lpstr>Theme2PT_11_14_2024</vt:lpstr>
      <vt:lpstr>PowerPoint Presentation</vt:lpstr>
      <vt:lpstr>PowerPoint Presentation</vt:lpstr>
      <vt:lpstr>PowerPoint Presentation</vt:lpstr>
      <vt:lpstr>O que queremos dizer  com "apresentação"?</vt:lpstr>
      <vt:lpstr>O que faz uma má apresentação?</vt:lpstr>
      <vt:lpstr>O que faz uma boa apresentação? </vt:lpstr>
      <vt:lpstr>Caraterísticas de uma apresentação forte</vt:lpstr>
      <vt:lpstr>Estratégia de apresentação (1/2)</vt:lpstr>
      <vt:lpstr>Estratégia de apresentação (2/2) </vt:lpstr>
      <vt:lpstr>Planejar: identificar e descrever o público</vt:lpstr>
      <vt:lpstr>Planejar: definir o objetivo</vt:lpstr>
      <vt:lpstr>Planejar: selecionar o método de entrega </vt:lpstr>
      <vt:lpstr>Planejar: estabelecer a estrutura</vt:lpstr>
      <vt:lpstr>Preparar um SOCO</vt:lpstr>
      <vt:lpstr>Lista de controle de planejamento</vt:lpstr>
      <vt:lpstr>Estratégia de apresentação</vt:lpstr>
      <vt:lpstr>Estrutura da apresentação técnica</vt:lpstr>
      <vt:lpstr>Estrutura para apresentação não técnica</vt:lpstr>
      <vt:lpstr>Desenvolver conteúdos</vt:lpstr>
      <vt:lpstr>Estrutura da apresentação técnica</vt:lpstr>
      <vt:lpstr>Estrutura: slide de capa</vt:lpstr>
      <vt:lpstr>Estrutura: Título - Exemplo de slide</vt:lpstr>
      <vt:lpstr>Estrutura: Introdução</vt:lpstr>
      <vt:lpstr>Estrutura: Introdução – Exemplo de slide</vt:lpstr>
      <vt:lpstr>Estrutura: Métodos</vt:lpstr>
      <vt:lpstr>Estrutura: Métodos - Exemplos de slides</vt:lpstr>
      <vt:lpstr>Estrutura: Resultados</vt:lpstr>
      <vt:lpstr>Estrutura: Resultados – Exemplos de slides</vt:lpstr>
      <vt:lpstr>Estrutura: Discussão</vt:lpstr>
      <vt:lpstr>Estrutura: Discussão - Exemplos de slides</vt:lpstr>
      <vt:lpstr>Agradecimentos: a quem  devemos agradecer?</vt:lpstr>
      <vt:lpstr>Perguntas e respostas</vt:lpstr>
      <vt:lpstr>Preparar: Seleção de auxílios visuais</vt:lpstr>
      <vt:lpstr>Preparar: Obter feedback</vt:lpstr>
      <vt:lpstr>Preparar: Rever</vt:lpstr>
      <vt:lpstr>Preparar: Praticar</vt:lpstr>
      <vt:lpstr>Estratégia de apresentação</vt:lpstr>
      <vt:lpstr>Entregar: Respirar </vt:lpstr>
      <vt:lpstr>Entregar: Apresentar</vt:lpstr>
      <vt:lpstr>Entregar: Gerir perguntas e respostas</vt:lpstr>
      <vt:lpstr>Entregar: Tomar notas para a próxima vez</vt:lpstr>
      <vt:lpstr>Estratégia de apresentação</vt:lpstr>
      <vt:lpstr>Resumo: Técnicas de falar em público</vt:lpstr>
      <vt:lpstr>Como pode aplicar o que aprendeu?</vt:lpstr>
      <vt:lpstr>Próximos passos</vt:lpstr>
      <vt:lpstr>Resumo (1/2)</vt:lpstr>
      <vt:lpstr>Resumo (2/2) </vt:lpstr>
      <vt:lpstr>Revisão dos objetivos</vt:lpstr>
    </vt:vector>
  </TitlesOfParts>
  <Company>EpiNorth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in Case-Control Studies</dc:title>
  <dc:creator>Richard C. Dicker</dc:creator>
  <cp:keywords>, docId:A46B429F53D7516E02D99370192945D9</cp:keywords>
  <cp:lastModifiedBy>Gallagher, Darby (CDC/GHC/DGHP)</cp:lastModifiedBy>
  <cp:revision>20</cp:revision>
  <cp:lastPrinted>2019-05-08T21:06:41Z</cp:lastPrinted>
  <dcterms:created xsi:type="dcterms:W3CDTF">2005-08-29T16:54:09Z</dcterms:created>
  <dcterms:modified xsi:type="dcterms:W3CDTF">2026-01-22T15:04:45Z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etDate">
    <vt:lpwstr>2022-05-19T14:22:55Z</vt:lpwstr>
  </property>
  <property fmtid="{D5CDD505-2E9C-101B-9397-08002B2CF9AE}" pid="5" name="MSIP_Label_7b94a7b8-f06c-4dfe-bdcc-9b548fd58c31_Method">
    <vt:lpwstr>Privileged</vt:lpwstr>
  </property>
  <property fmtid="{D5CDD505-2E9C-101B-9397-08002B2CF9AE}" pid="6" name="MSIP_Label_7b94a7b8-f06c-4dfe-bdcc-9b548fd58c31_Name">
    <vt:lpwstr>7b94a7b8-f06c-4dfe-bdcc-9b548fd58c31</vt:lpwstr>
  </property>
  <property fmtid="{D5CDD505-2E9C-101B-9397-08002B2CF9AE}" pid="7" name="MSIP_Label_7b94a7b8-f06c-4dfe-bdcc-9b548fd58c31_SiteId">
    <vt:lpwstr>9ce70869-60db-44fd-abe8-d2767077fc8f</vt:lpwstr>
  </property>
  <property fmtid="{D5CDD505-2E9C-101B-9397-08002B2CF9AE}" pid="8" name="MSIP_Label_7b94a7b8-f06c-4dfe-bdcc-9b548fd58c31_ActionId">
    <vt:lpwstr>b609102d-b49f-4be2-8513-34ea14f00b87</vt:lpwstr>
  </property>
  <property fmtid="{D5CDD505-2E9C-101B-9397-08002B2CF9AE}" pid="9" name="MSIP_Label_7b94a7b8-f06c-4dfe-bdcc-9b548fd58c31_ContentBits">
    <vt:lpwstr>0</vt:lpwstr>
  </property>
  <property fmtid="{D5CDD505-2E9C-101B-9397-08002B2CF9AE}" pid="10" name="MediaServiceImageTags">
    <vt:lpwstr/>
  </property>
</Properties>
</file>